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notesSlides/notesSlide2.xml" ContentType="application/vnd.openxmlformats-officedocument.presentationml.notesSlide+xml"/>
  <Override PartName="/ppt/charts/chart44.xml" ContentType="application/vnd.openxmlformats-officedocument.drawingml.chart+xml"/>
  <Override PartName="/ppt/charts/style1.xml" ContentType="application/vnd.ms-office.chartstyle+xml"/>
  <Override PartName="/ppt/charts/colors1.xml" ContentType="application/vnd.ms-office.chartcolorstyle+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style2.xml" ContentType="application/vnd.ms-office.chartstyle+xml"/>
  <Override PartName="/ppt/charts/colors2.xml" ContentType="application/vnd.ms-office.chartcolorstyle+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style3.xml" ContentType="application/vnd.ms-office.chartstyle+xml"/>
  <Override PartName="/ppt/charts/colors3.xml" ContentType="application/vnd.ms-office.chartcolorstyle+xml"/>
  <Override PartName="/ppt/charts/chart52.xml" ContentType="application/vnd.openxmlformats-officedocument.drawingml.chart+xml"/>
  <Override PartName="/ppt/charts/style4.xml" ContentType="application/vnd.ms-office.chartstyle+xml"/>
  <Override PartName="/ppt/charts/colors4.xml" ContentType="application/vnd.ms-office.chartcolorstyle+xml"/>
  <Override PartName="/ppt/charts/chart53.xml" ContentType="application/vnd.openxmlformats-officedocument.drawingml.chart+xml"/>
  <Override PartName="/ppt/charts/style5.xml" ContentType="application/vnd.ms-office.chartstyle+xml"/>
  <Override PartName="/ppt/charts/colors5.xml" ContentType="application/vnd.ms-office.chartcolorstyle+xml"/>
  <Override PartName="/ppt/charts/chart54.xml" ContentType="application/vnd.openxmlformats-officedocument.drawingml.chart+xml"/>
  <Override PartName="/ppt/charts/style6.xml" ContentType="application/vnd.ms-office.chartstyle+xml"/>
  <Override PartName="/ppt/charts/colors6.xml" ContentType="application/vnd.ms-office.chartcolorstyle+xml"/>
  <Override PartName="/ppt/charts/chart55.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 id="2147483805" r:id="rId3"/>
  </p:sldMasterIdLst>
  <p:notesMasterIdLst>
    <p:notesMasterId r:id="rId64"/>
  </p:notesMasterIdLst>
  <p:sldIdLst>
    <p:sldId id="437" r:id="rId4"/>
    <p:sldId id="477" r:id="rId5"/>
    <p:sldId id="257" r:id="rId6"/>
    <p:sldId id="293" r:id="rId7"/>
    <p:sldId id="294" r:id="rId8"/>
    <p:sldId id="259" r:id="rId9"/>
    <p:sldId id="297" r:id="rId10"/>
    <p:sldId id="298" r:id="rId11"/>
    <p:sldId id="260" r:id="rId12"/>
    <p:sldId id="301" r:id="rId13"/>
    <p:sldId id="302" r:id="rId14"/>
    <p:sldId id="261" r:id="rId15"/>
    <p:sldId id="305" r:id="rId16"/>
    <p:sldId id="306" r:id="rId17"/>
    <p:sldId id="262" r:id="rId18"/>
    <p:sldId id="263" r:id="rId19"/>
    <p:sldId id="337" r:id="rId20"/>
    <p:sldId id="338" r:id="rId21"/>
    <p:sldId id="339" r:id="rId22"/>
    <p:sldId id="264" r:id="rId23"/>
    <p:sldId id="309" r:id="rId24"/>
    <p:sldId id="310" r:id="rId25"/>
    <p:sldId id="283" r:id="rId26"/>
    <p:sldId id="313" r:id="rId27"/>
    <p:sldId id="314" r:id="rId28"/>
    <p:sldId id="265" r:id="rId29"/>
    <p:sldId id="317" r:id="rId30"/>
    <p:sldId id="318" r:id="rId31"/>
    <p:sldId id="266" r:id="rId32"/>
    <p:sldId id="321" r:id="rId33"/>
    <p:sldId id="322" r:id="rId34"/>
    <p:sldId id="267" r:id="rId35"/>
    <p:sldId id="325" r:id="rId36"/>
    <p:sldId id="326" r:id="rId37"/>
    <p:sldId id="268" r:id="rId38"/>
    <p:sldId id="329" r:id="rId39"/>
    <p:sldId id="330" r:id="rId40"/>
    <p:sldId id="269" r:id="rId41"/>
    <p:sldId id="270" r:id="rId42"/>
    <p:sldId id="333" r:id="rId43"/>
    <p:sldId id="334" r:id="rId44"/>
    <p:sldId id="271" r:id="rId45"/>
    <p:sldId id="272" r:id="rId46"/>
    <p:sldId id="341" r:id="rId47"/>
    <p:sldId id="342" r:id="rId48"/>
    <p:sldId id="273" r:id="rId49"/>
    <p:sldId id="340" r:id="rId50"/>
    <p:sldId id="343" r:id="rId51"/>
    <p:sldId id="274" r:id="rId52"/>
    <p:sldId id="275" r:id="rId53"/>
    <p:sldId id="284" r:id="rId54"/>
    <p:sldId id="285" r:id="rId55"/>
    <p:sldId id="286" r:id="rId56"/>
    <p:sldId id="287" r:id="rId57"/>
    <p:sldId id="288" r:id="rId58"/>
    <p:sldId id="289" r:id="rId59"/>
    <p:sldId id="290" r:id="rId60"/>
    <p:sldId id="291" r:id="rId61"/>
    <p:sldId id="292" r:id="rId62"/>
    <p:sldId id="480" r:id="rId63"/>
  </p:sldIdLst>
  <p:sldSz cx="10826750" cy="8120063" type="B4ISO"/>
  <p:notesSz cx="7104063" cy="10234613"/>
  <p:defaultTextStyle>
    <a:defPPr>
      <a:defRPr lang="en-US"/>
    </a:defPPr>
    <a:lvl1pPr marL="0" algn="l" defTabSz="1033110" rtl="0" eaLnBrk="1" latinLnBrk="0" hangingPunct="1">
      <a:defRPr sz="2000" kern="1200">
        <a:solidFill>
          <a:schemeClr val="tx1"/>
        </a:solidFill>
        <a:latin typeface="+mn-lt"/>
        <a:ea typeface="+mn-ea"/>
        <a:cs typeface="+mn-cs"/>
      </a:defRPr>
    </a:lvl1pPr>
    <a:lvl2pPr marL="516553" algn="l" defTabSz="1033110" rtl="0" eaLnBrk="1" latinLnBrk="0" hangingPunct="1">
      <a:defRPr sz="2000" kern="1200">
        <a:solidFill>
          <a:schemeClr val="tx1"/>
        </a:solidFill>
        <a:latin typeface="+mn-lt"/>
        <a:ea typeface="+mn-ea"/>
        <a:cs typeface="+mn-cs"/>
      </a:defRPr>
    </a:lvl2pPr>
    <a:lvl3pPr marL="1033110" algn="l" defTabSz="1033110" rtl="0" eaLnBrk="1" latinLnBrk="0" hangingPunct="1">
      <a:defRPr sz="2000" kern="1200">
        <a:solidFill>
          <a:schemeClr val="tx1"/>
        </a:solidFill>
        <a:latin typeface="+mn-lt"/>
        <a:ea typeface="+mn-ea"/>
        <a:cs typeface="+mn-cs"/>
      </a:defRPr>
    </a:lvl3pPr>
    <a:lvl4pPr marL="1549663" algn="l" defTabSz="1033110" rtl="0" eaLnBrk="1" latinLnBrk="0" hangingPunct="1">
      <a:defRPr sz="2000" kern="1200">
        <a:solidFill>
          <a:schemeClr val="tx1"/>
        </a:solidFill>
        <a:latin typeface="+mn-lt"/>
        <a:ea typeface="+mn-ea"/>
        <a:cs typeface="+mn-cs"/>
      </a:defRPr>
    </a:lvl4pPr>
    <a:lvl5pPr marL="2066215" algn="l" defTabSz="1033110" rtl="0" eaLnBrk="1" latinLnBrk="0" hangingPunct="1">
      <a:defRPr sz="2000" kern="1200">
        <a:solidFill>
          <a:schemeClr val="tx1"/>
        </a:solidFill>
        <a:latin typeface="+mn-lt"/>
        <a:ea typeface="+mn-ea"/>
        <a:cs typeface="+mn-cs"/>
      </a:defRPr>
    </a:lvl5pPr>
    <a:lvl6pPr marL="2582768" algn="l" defTabSz="1033110" rtl="0" eaLnBrk="1" latinLnBrk="0" hangingPunct="1">
      <a:defRPr sz="2000" kern="1200">
        <a:solidFill>
          <a:schemeClr val="tx1"/>
        </a:solidFill>
        <a:latin typeface="+mn-lt"/>
        <a:ea typeface="+mn-ea"/>
        <a:cs typeface="+mn-cs"/>
      </a:defRPr>
    </a:lvl6pPr>
    <a:lvl7pPr marL="3099321" algn="l" defTabSz="1033110" rtl="0" eaLnBrk="1" latinLnBrk="0" hangingPunct="1">
      <a:defRPr sz="2000" kern="1200">
        <a:solidFill>
          <a:schemeClr val="tx1"/>
        </a:solidFill>
        <a:latin typeface="+mn-lt"/>
        <a:ea typeface="+mn-ea"/>
        <a:cs typeface="+mn-cs"/>
      </a:defRPr>
    </a:lvl7pPr>
    <a:lvl8pPr marL="3615877" algn="l" defTabSz="1033110" rtl="0" eaLnBrk="1" latinLnBrk="0" hangingPunct="1">
      <a:defRPr sz="2000" kern="1200">
        <a:solidFill>
          <a:schemeClr val="tx1"/>
        </a:solidFill>
        <a:latin typeface="+mn-lt"/>
        <a:ea typeface="+mn-ea"/>
        <a:cs typeface="+mn-cs"/>
      </a:defRPr>
    </a:lvl8pPr>
    <a:lvl9pPr marL="4132431" algn="l" defTabSz="103311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58">
          <p15:clr>
            <a:srgbClr val="A4A3A4"/>
          </p15:clr>
        </p15:guide>
        <p15:guide id="2" pos="341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000"/>
    <a:srgbClr val="5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0" autoAdjust="0"/>
    <p:restoredTop sz="94660"/>
  </p:normalViewPr>
  <p:slideViewPr>
    <p:cSldViewPr snapToGrid="0">
      <p:cViewPr varScale="1">
        <p:scale>
          <a:sx n="50" d="100"/>
          <a:sy n="50" d="100"/>
        </p:scale>
        <p:origin x="1644" y="36"/>
      </p:cViewPr>
      <p:guideLst>
        <p:guide orient="horz" pos="2558"/>
        <p:guide pos="341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4.xml.rels><?xml version="1.0" encoding="UTF-8" standalone="yes"?>
<Relationships xmlns="http://schemas.openxmlformats.org/package/2006/relationships"><Relationship Id="rId3" Type="http://schemas.openxmlformats.org/officeDocument/2006/relationships/oleObject" Target="file:///C:\Users\godin\Documents\3-REPOSITION\2023\43%20-%20&#928;&#945;&#957;&#949;&#955;&#955;&#945;&#948;&#953;&#954;&#942;\Book1.xlsx" TargetMode="External"/><Relationship Id="rId2" Type="http://schemas.microsoft.com/office/2011/relationships/chartColorStyle" Target="colors1.xml"/><Relationship Id="rId1" Type="http://schemas.microsoft.com/office/2011/relationships/chartStyle" Target="style1.xml"/></Relationships>
</file>

<file path=ppt/charts/_rels/chart45.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48.xml.rels><?xml version="1.0" encoding="UTF-8" standalone="yes"?>
<Relationships xmlns="http://schemas.openxmlformats.org/package/2006/relationships"><Relationship Id="rId3" Type="http://schemas.openxmlformats.org/officeDocument/2006/relationships/oleObject" Target="file:///C:\Users\godin\Documents\3-REPOSITION\2023\43%20-%20&#928;&#945;&#957;&#949;&#955;&#955;&#945;&#948;&#953;&#954;&#942;\Book1.xlsx" TargetMode="External"/><Relationship Id="rId2" Type="http://schemas.microsoft.com/office/2011/relationships/chartColorStyle" Target="colors2.xml"/><Relationship Id="rId1" Type="http://schemas.microsoft.com/office/2011/relationships/chartStyle" Target="style2.xml"/></Relationships>
</file>

<file path=ppt/charts/_rels/chart49.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51.xml.rels><?xml version="1.0" encoding="UTF-8" standalone="yes"?>
<Relationships xmlns="http://schemas.openxmlformats.org/package/2006/relationships"><Relationship Id="rId3" Type="http://schemas.openxmlformats.org/officeDocument/2006/relationships/oleObject" Target="file:///C:\Users\godin\Documents\3-REPOSITION\2023\43%20-%20&#928;&#945;&#957;&#949;&#955;&#955;&#945;&#948;&#953;&#954;&#942;\Book1.xlsx" TargetMode="External"/><Relationship Id="rId2" Type="http://schemas.microsoft.com/office/2011/relationships/chartColorStyle" Target="colors3.xml"/><Relationship Id="rId1" Type="http://schemas.microsoft.com/office/2011/relationships/chartStyle" Target="style3.xml"/></Relationships>
</file>

<file path=ppt/charts/_rels/chart52.xml.rels><?xml version="1.0" encoding="UTF-8" standalone="yes"?>
<Relationships xmlns="http://schemas.openxmlformats.org/package/2006/relationships"><Relationship Id="rId3" Type="http://schemas.openxmlformats.org/officeDocument/2006/relationships/oleObject" Target="file:///C:\Users\godin\Documents\3-REPOSITION\2023\43%20-%20&#928;&#945;&#957;&#949;&#955;&#955;&#945;&#948;&#953;&#954;&#942;\Book1.xlsx" TargetMode="External"/><Relationship Id="rId2" Type="http://schemas.microsoft.com/office/2011/relationships/chartColorStyle" Target="colors4.xml"/><Relationship Id="rId1" Type="http://schemas.microsoft.com/office/2011/relationships/chartStyle" Target="style4.xml"/></Relationships>
</file>

<file path=ppt/charts/_rels/chart53.xml.rels><?xml version="1.0" encoding="UTF-8" standalone="yes"?>
<Relationships xmlns="http://schemas.openxmlformats.org/package/2006/relationships"><Relationship Id="rId3" Type="http://schemas.openxmlformats.org/officeDocument/2006/relationships/oleObject" Target="file:///C:\Users\godin\Documents\3-REPOSITION\2023\43%20-%20&#928;&#945;&#957;&#949;&#955;&#955;&#945;&#948;&#953;&#954;&#942;\Book1.xlsx" TargetMode="External"/><Relationship Id="rId2" Type="http://schemas.microsoft.com/office/2011/relationships/chartColorStyle" Target="colors5.xml"/><Relationship Id="rId1" Type="http://schemas.microsoft.com/office/2011/relationships/chartStyle" Target="style5.xml"/></Relationships>
</file>

<file path=ppt/charts/_rels/chart54.xml.rels><?xml version="1.0" encoding="UTF-8" standalone="yes"?>
<Relationships xmlns="http://schemas.openxmlformats.org/package/2006/relationships"><Relationship Id="rId3" Type="http://schemas.openxmlformats.org/officeDocument/2006/relationships/oleObject" Target="file:///C:\Users\godin\Documents\3-REPOSITION\2023\43%20-%20&#928;&#945;&#957;&#949;&#955;&#955;&#945;&#948;&#953;&#954;&#942;\Book1.xlsx" TargetMode="External"/><Relationship Id="rId2" Type="http://schemas.microsoft.com/office/2011/relationships/chartColorStyle" Target="colors6.xml"/><Relationship Id="rId1" Type="http://schemas.microsoft.com/office/2011/relationships/chartStyle" Target="style6.xml"/></Relationships>
</file>

<file path=ppt/charts/_rels/chart55.xml.rels><?xml version="1.0" encoding="UTF-8" standalone="yes"?>
<Relationships xmlns="http://schemas.openxmlformats.org/package/2006/relationships"><Relationship Id="rId3" Type="http://schemas.openxmlformats.org/officeDocument/2006/relationships/oleObject" Target="file:///C:\Users\godin\Documents\3-REPOSITION\2023\43%20-%20&#928;&#945;&#957;&#949;&#955;&#955;&#945;&#948;&#953;&#954;&#942;\Book1.xlsx" TargetMode="External"/><Relationship Id="rId2" Type="http://schemas.microsoft.com/office/2011/relationships/chartColorStyle" Target="colors7.xml"/><Relationship Id="rId1" Type="http://schemas.microsoft.com/office/2011/relationships/chartStyle" Target="style7.xml"/></Relationships>
</file>

<file path=ppt/charts/_rels/chart6.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godin\Documents\3-REPOSITION\2023\43%20-%20&#928;&#945;&#957;&#949;&#955;&#955;&#945;&#948;&#953;&#954;&#942;\Book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godin\Desktop\OUTPUT.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Sheet1!$B$3:$B$7</c:f>
              <c:strCache>
                <c:ptCount val="5"/>
                <c:pt idx="0">
                  <c:v>ΠΟΛΥ</c:v>
                </c:pt>
                <c:pt idx="1">
                  <c:v>ΑΡΚΕΤΑ</c:v>
                </c:pt>
                <c:pt idx="2">
                  <c:v>ΛΙΓΟ</c:v>
                </c:pt>
                <c:pt idx="3">
                  <c:v>ΚΑΘΟΛΟΥ</c:v>
                </c:pt>
                <c:pt idx="4">
                  <c:v>ΔΓ/ΔΑ</c:v>
                </c:pt>
              </c:strCache>
            </c:strRef>
          </c:cat>
          <c:val>
            <c:numRef>
              <c:f>Sheet1!$E$3:$E$7</c:f>
              <c:numCache>
                <c:formatCode>0.0</c:formatCode>
                <c:ptCount val="5"/>
                <c:pt idx="0">
                  <c:v>10.925758194069813</c:v>
                </c:pt>
                <c:pt idx="1">
                  <c:v>26.123480874697663</c:v>
                </c:pt>
                <c:pt idx="2">
                  <c:v>22.968278772556669</c:v>
                </c:pt>
                <c:pt idx="3">
                  <c:v>38.760214593556263</c:v>
                </c:pt>
                <c:pt idx="4">
                  <c:v>1.2222675651195873</c:v>
                </c:pt>
              </c:numCache>
            </c:numRef>
          </c:val>
          <c:extLst>
            <c:ext xmlns:c16="http://schemas.microsoft.com/office/drawing/2014/chart" uri="{C3380CC4-5D6E-409C-BE32-E72D297353CC}">
              <c16:uniqueId val="{00000000-AB3C-450A-A3B2-FF2F2B7A061B}"/>
            </c:ext>
          </c:extLst>
        </c:ser>
        <c:dLbls>
          <c:showLegendKey val="0"/>
          <c:showVal val="0"/>
          <c:showCatName val="0"/>
          <c:showSerName val="0"/>
          <c:showPercent val="1"/>
          <c:showBubbleSize val="0"/>
          <c:showLeaderLines val="1"/>
        </c:dLbls>
      </c:pie3DChart>
    </c:plotArea>
    <c:legend>
      <c:legendPos val="t"/>
      <c:overlay val="0"/>
      <c:txPr>
        <a:bodyPr/>
        <a:lstStyle/>
        <a:p>
          <a:pPr rtl="0">
            <a:defRPr/>
          </a:pPr>
          <a:endParaRPr lang="el-GR"/>
        </a:p>
      </c:txPr>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Sheet1!$B$26:$B$30</c:f>
              <c:strCache>
                <c:ptCount val="5"/>
                <c:pt idx="0">
                  <c:v>ΝΑΙ</c:v>
                </c:pt>
                <c:pt idx="1">
                  <c:v>ΜΑΛΛΟΝ ΝΑΙ</c:v>
                </c:pt>
                <c:pt idx="2">
                  <c:v>ΜΑΛΛΟΝ ΟΧΙ</c:v>
                </c:pt>
                <c:pt idx="3">
                  <c:v>ΟΧΙ</c:v>
                </c:pt>
                <c:pt idx="4">
                  <c:v>ΔΓ/ΔΑ</c:v>
                </c:pt>
              </c:strCache>
            </c:strRef>
          </c:cat>
          <c:val>
            <c:numRef>
              <c:f>Sheet1!$E$26:$E$30</c:f>
              <c:numCache>
                <c:formatCode>0.0</c:formatCode>
                <c:ptCount val="5"/>
                <c:pt idx="0">
                  <c:v>43.161572226258926</c:v>
                </c:pt>
                <c:pt idx="1">
                  <c:v>15.902417661169101</c:v>
                </c:pt>
                <c:pt idx="2">
                  <c:v>13.140371656928991</c:v>
                </c:pt>
                <c:pt idx="3">
                  <c:v>21.654440673242448</c:v>
                </c:pt>
                <c:pt idx="4">
                  <c:v>6.1411977824005319</c:v>
                </c:pt>
              </c:numCache>
            </c:numRef>
          </c:val>
          <c:extLst>
            <c:ext xmlns:c16="http://schemas.microsoft.com/office/drawing/2014/chart" uri="{C3380CC4-5D6E-409C-BE32-E72D297353CC}">
              <c16:uniqueId val="{00000000-76FE-466D-8A3F-44CC28F1EAA2}"/>
            </c:ext>
          </c:extLst>
        </c:ser>
        <c:dLbls>
          <c:showLegendKey val="0"/>
          <c:showVal val="0"/>
          <c:showCatName val="0"/>
          <c:showSerName val="0"/>
          <c:showPercent val="1"/>
          <c:showBubbleSize val="0"/>
          <c:showLeaderLines val="1"/>
        </c:dLbls>
      </c:pie3DChart>
    </c:plotArea>
    <c:legend>
      <c:legendPos val="t"/>
      <c:overlay val="0"/>
      <c:txPr>
        <a:bodyPr/>
        <a:lstStyle/>
        <a:p>
          <a:pPr rtl="0">
            <a:defRPr/>
          </a:pPr>
          <a:endParaRPr lang="el-GR"/>
        </a:p>
      </c:txPr>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7440649830794611"/>
          <c:y val="8.88972795429777E-2"/>
          <c:w val="0.81125658412932988"/>
          <c:h val="0.88502864881622412"/>
        </c:manualLayout>
      </c:layout>
      <c:bar3DChart>
        <c:barDir val="bar"/>
        <c:grouping val="percentStacked"/>
        <c:varyColors val="0"/>
        <c:ser>
          <c:idx val="0"/>
          <c:order val="0"/>
          <c:tx>
            <c:strRef>
              <c:f>[OUTPUT.xls]Sheet!$B$394</c:f>
              <c:strCache>
                <c:ptCount val="1"/>
                <c:pt idx="0">
                  <c:v>ΝΑΙ</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[OUTPUT.xls]Sheet!$A$395:$A$400</c:f>
              <c:strCache>
                <c:ptCount val="6"/>
                <c:pt idx="0">
                  <c:v>Ν.Δ.</c:v>
                </c:pt>
                <c:pt idx="1">
                  <c:v>ΣΥΡΙΖΑ</c:v>
                </c:pt>
                <c:pt idx="2">
                  <c:v>ΚΙΝΑΛ</c:v>
                </c:pt>
                <c:pt idx="3">
                  <c:v>Κ.Κ.Ε.</c:v>
                </c:pt>
                <c:pt idx="4">
                  <c:v>ΕΛΛΗΝΙΚΗ ΛΥΣΗ</c:v>
                </c:pt>
                <c:pt idx="5">
                  <c:v>ΜΕΡΑ 25</c:v>
                </c:pt>
              </c:strCache>
            </c:strRef>
          </c:cat>
          <c:val>
            <c:numRef>
              <c:f>[OUTPUT.xls]Sheet!$B$395:$B$400</c:f>
              <c:numCache>
                <c:formatCode>#,##0.0%</c:formatCode>
                <c:ptCount val="6"/>
                <c:pt idx="0">
                  <c:v>0.53412462908011871</c:v>
                </c:pt>
                <c:pt idx="1">
                  <c:v>0.41509433962264153</c:v>
                </c:pt>
                <c:pt idx="2">
                  <c:v>0.70588235294117652</c:v>
                </c:pt>
                <c:pt idx="3">
                  <c:v>0.36363636363636365</c:v>
                </c:pt>
                <c:pt idx="5">
                  <c:v>0.41379310344827586</c:v>
                </c:pt>
              </c:numCache>
            </c:numRef>
          </c:val>
          <c:extLst>
            <c:ext xmlns:c16="http://schemas.microsoft.com/office/drawing/2014/chart" uri="{C3380CC4-5D6E-409C-BE32-E72D297353CC}">
              <c16:uniqueId val="{00000000-3069-42E3-9B74-BB82DB7EEE4D}"/>
            </c:ext>
          </c:extLst>
        </c:ser>
        <c:ser>
          <c:idx val="1"/>
          <c:order val="1"/>
          <c:tx>
            <c:strRef>
              <c:f>[OUTPUT.xls]Sheet!$C$394</c:f>
              <c:strCache>
                <c:ptCount val="1"/>
                <c:pt idx="0">
                  <c:v>ΜΑΛΛΟΝ ΝΑΙ</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[OUTPUT.xls]Sheet!$A$395:$A$400</c:f>
              <c:strCache>
                <c:ptCount val="6"/>
                <c:pt idx="0">
                  <c:v>Ν.Δ.</c:v>
                </c:pt>
                <c:pt idx="1">
                  <c:v>ΣΥΡΙΖΑ</c:v>
                </c:pt>
                <c:pt idx="2">
                  <c:v>ΚΙΝΑΛ</c:v>
                </c:pt>
                <c:pt idx="3">
                  <c:v>Κ.Κ.Ε.</c:v>
                </c:pt>
                <c:pt idx="4">
                  <c:v>ΕΛΛΗΝΙΚΗ ΛΥΣΗ</c:v>
                </c:pt>
                <c:pt idx="5">
                  <c:v>ΜΕΡΑ 25</c:v>
                </c:pt>
              </c:strCache>
            </c:strRef>
          </c:cat>
          <c:val>
            <c:numRef>
              <c:f>[OUTPUT.xls]Sheet!$C$395:$C$400</c:f>
              <c:numCache>
                <c:formatCode>#,##0.0%</c:formatCode>
                <c:ptCount val="6"/>
                <c:pt idx="0">
                  <c:v>0.18100890207715131</c:v>
                </c:pt>
                <c:pt idx="1">
                  <c:v>0.13962264150943396</c:v>
                </c:pt>
                <c:pt idx="2">
                  <c:v>5.8823529411764712E-2</c:v>
                </c:pt>
                <c:pt idx="3">
                  <c:v>9.0909090909090912E-2</c:v>
                </c:pt>
                <c:pt idx="4">
                  <c:v>0.19354838709677419</c:v>
                </c:pt>
                <c:pt idx="5">
                  <c:v>0.27586206896551724</c:v>
                </c:pt>
              </c:numCache>
            </c:numRef>
          </c:val>
          <c:extLst>
            <c:ext xmlns:c16="http://schemas.microsoft.com/office/drawing/2014/chart" uri="{C3380CC4-5D6E-409C-BE32-E72D297353CC}">
              <c16:uniqueId val="{00000001-3069-42E3-9B74-BB82DB7EEE4D}"/>
            </c:ext>
          </c:extLst>
        </c:ser>
        <c:ser>
          <c:idx val="2"/>
          <c:order val="2"/>
          <c:tx>
            <c:strRef>
              <c:f>[OUTPUT.xls]Sheet!$D$394</c:f>
              <c:strCache>
                <c:ptCount val="1"/>
                <c:pt idx="0">
                  <c:v>ΜΑΛΛΟΝ ΟΧΙ</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[OUTPUT.xls]Sheet!$A$395:$A$400</c:f>
              <c:strCache>
                <c:ptCount val="6"/>
                <c:pt idx="0">
                  <c:v>Ν.Δ.</c:v>
                </c:pt>
                <c:pt idx="1">
                  <c:v>ΣΥΡΙΖΑ</c:v>
                </c:pt>
                <c:pt idx="2">
                  <c:v>ΚΙΝΑΛ</c:v>
                </c:pt>
                <c:pt idx="3">
                  <c:v>Κ.Κ.Ε.</c:v>
                </c:pt>
                <c:pt idx="4">
                  <c:v>ΕΛΛΗΝΙΚΗ ΛΥΣΗ</c:v>
                </c:pt>
                <c:pt idx="5">
                  <c:v>ΜΕΡΑ 25</c:v>
                </c:pt>
              </c:strCache>
            </c:strRef>
          </c:cat>
          <c:val>
            <c:numRef>
              <c:f>[OUTPUT.xls]Sheet!$D$395:$D$400</c:f>
              <c:numCache>
                <c:formatCode>#,##0.0%</c:formatCode>
                <c:ptCount val="6"/>
                <c:pt idx="0">
                  <c:v>0.10089020771513352</c:v>
                </c:pt>
                <c:pt idx="1">
                  <c:v>0.14716981132075471</c:v>
                </c:pt>
                <c:pt idx="2">
                  <c:v>4.4117647058823532E-2</c:v>
                </c:pt>
                <c:pt idx="3">
                  <c:v>0.18181818181818182</c:v>
                </c:pt>
                <c:pt idx="4">
                  <c:v>0.22580645161290325</c:v>
                </c:pt>
                <c:pt idx="5">
                  <c:v>0.10344827586206896</c:v>
                </c:pt>
              </c:numCache>
            </c:numRef>
          </c:val>
          <c:extLst>
            <c:ext xmlns:c16="http://schemas.microsoft.com/office/drawing/2014/chart" uri="{C3380CC4-5D6E-409C-BE32-E72D297353CC}">
              <c16:uniqueId val="{00000002-3069-42E3-9B74-BB82DB7EEE4D}"/>
            </c:ext>
          </c:extLst>
        </c:ser>
        <c:ser>
          <c:idx val="3"/>
          <c:order val="3"/>
          <c:tx>
            <c:strRef>
              <c:f>[OUTPUT.xls]Sheet!$E$394</c:f>
              <c:strCache>
                <c:ptCount val="1"/>
                <c:pt idx="0">
                  <c:v>ΟΧΙ</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[OUTPUT.xls]Sheet!$A$395:$A$400</c:f>
              <c:strCache>
                <c:ptCount val="6"/>
                <c:pt idx="0">
                  <c:v>Ν.Δ.</c:v>
                </c:pt>
                <c:pt idx="1">
                  <c:v>ΣΥΡΙΖΑ</c:v>
                </c:pt>
                <c:pt idx="2">
                  <c:v>ΚΙΝΑΛ</c:v>
                </c:pt>
                <c:pt idx="3">
                  <c:v>Κ.Κ.Ε.</c:v>
                </c:pt>
                <c:pt idx="4">
                  <c:v>ΕΛΛΗΝΙΚΗ ΛΥΣΗ</c:v>
                </c:pt>
                <c:pt idx="5">
                  <c:v>ΜΕΡΑ 25</c:v>
                </c:pt>
              </c:strCache>
            </c:strRef>
          </c:cat>
          <c:val>
            <c:numRef>
              <c:f>[OUTPUT.xls]Sheet!$E$395:$E$400</c:f>
              <c:numCache>
                <c:formatCode>#,##0.0%</c:formatCode>
                <c:ptCount val="6"/>
                <c:pt idx="0">
                  <c:v>0.14540059347181009</c:v>
                </c:pt>
                <c:pt idx="1">
                  <c:v>0.23018867924528302</c:v>
                </c:pt>
                <c:pt idx="2">
                  <c:v>0.16176470588235292</c:v>
                </c:pt>
                <c:pt idx="3">
                  <c:v>0.29545454545454547</c:v>
                </c:pt>
                <c:pt idx="4">
                  <c:v>0.54838709677419351</c:v>
                </c:pt>
                <c:pt idx="5">
                  <c:v>0.17241379310344829</c:v>
                </c:pt>
              </c:numCache>
            </c:numRef>
          </c:val>
          <c:extLst>
            <c:ext xmlns:c16="http://schemas.microsoft.com/office/drawing/2014/chart" uri="{C3380CC4-5D6E-409C-BE32-E72D297353CC}">
              <c16:uniqueId val="{00000003-3069-42E3-9B74-BB82DB7EEE4D}"/>
            </c:ext>
          </c:extLst>
        </c:ser>
        <c:ser>
          <c:idx val="4"/>
          <c:order val="4"/>
          <c:tx>
            <c:strRef>
              <c:f>[OUTPUT.xls]Sheet!$F$394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[OUTPUT.xls]Sheet!$A$395:$A$400</c:f>
              <c:strCache>
                <c:ptCount val="6"/>
                <c:pt idx="0">
                  <c:v>Ν.Δ.</c:v>
                </c:pt>
                <c:pt idx="1">
                  <c:v>ΣΥΡΙΖΑ</c:v>
                </c:pt>
                <c:pt idx="2">
                  <c:v>ΚΙΝΑΛ</c:v>
                </c:pt>
                <c:pt idx="3">
                  <c:v>Κ.Κ.Ε.</c:v>
                </c:pt>
                <c:pt idx="4">
                  <c:v>ΕΛΛΗΝΙΚΗ ΛΥΣΗ</c:v>
                </c:pt>
                <c:pt idx="5">
                  <c:v>ΜΕΡΑ 25</c:v>
                </c:pt>
              </c:strCache>
            </c:strRef>
          </c:cat>
          <c:val>
            <c:numRef>
              <c:f>[OUTPUT.xls]Sheet!$F$395:$F$400</c:f>
              <c:numCache>
                <c:formatCode>#,##0.0%</c:formatCode>
                <c:ptCount val="6"/>
                <c:pt idx="0">
                  <c:v>3.857566765578635E-2</c:v>
                </c:pt>
                <c:pt idx="1">
                  <c:v>6.7924528301886791E-2</c:v>
                </c:pt>
                <c:pt idx="2">
                  <c:v>2.9411764705882356E-2</c:v>
                </c:pt>
                <c:pt idx="3">
                  <c:v>6.8181818181818177E-2</c:v>
                </c:pt>
                <c:pt idx="4">
                  <c:v>3.2258064516129031E-2</c:v>
                </c:pt>
                <c:pt idx="5">
                  <c:v>3.4482758620689655E-2</c:v>
                </c:pt>
              </c:numCache>
            </c:numRef>
          </c:val>
          <c:extLst>
            <c:ext xmlns:c16="http://schemas.microsoft.com/office/drawing/2014/chart" uri="{C3380CC4-5D6E-409C-BE32-E72D297353CC}">
              <c16:uniqueId val="{00000004-3069-42E3-9B74-BB82DB7EEE4D}"/>
            </c:ext>
          </c:extLst>
        </c:ser>
        <c:dLbls>
          <c:showLegendKey val="0"/>
          <c:showVal val="1"/>
          <c:showCatName val="0"/>
          <c:showSerName val="0"/>
          <c:showPercent val="0"/>
          <c:showBubbleSize val="0"/>
        </c:dLbls>
        <c:gapWidth val="95"/>
        <c:gapDepth val="95"/>
        <c:shape val="box"/>
        <c:axId val="167371136"/>
        <c:axId val="167372672"/>
        <c:axId val="0"/>
      </c:bar3DChart>
      <c:catAx>
        <c:axId val="167371136"/>
        <c:scaling>
          <c:orientation val="maxMin"/>
        </c:scaling>
        <c:delete val="0"/>
        <c:axPos val="l"/>
        <c:numFmt formatCode="General" sourceLinked="0"/>
        <c:majorTickMark val="none"/>
        <c:minorTickMark val="none"/>
        <c:tickLblPos val="nextTo"/>
        <c:crossAx val="167372672"/>
        <c:crosses val="autoZero"/>
        <c:auto val="1"/>
        <c:lblAlgn val="ctr"/>
        <c:lblOffset val="100"/>
        <c:noMultiLvlLbl val="0"/>
      </c:catAx>
      <c:valAx>
        <c:axId val="167372672"/>
        <c:scaling>
          <c:orientation val="minMax"/>
        </c:scaling>
        <c:delete val="1"/>
        <c:axPos val="t"/>
        <c:numFmt formatCode="0%" sourceLinked="1"/>
        <c:majorTickMark val="out"/>
        <c:minorTickMark val="none"/>
        <c:tickLblPos val="nextTo"/>
        <c:crossAx val="167371136"/>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[OUTPUT.xls]Sheet!$B$394</c:f>
              <c:strCache>
                <c:ptCount val="1"/>
                <c:pt idx="0">
                  <c:v>ΝΑΙ</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[OUTPUT.xls]Sheet!$A$417:$A$423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[OUTPUT.xls]Sheet!$B$417:$B$423</c:f>
              <c:numCache>
                <c:formatCode>#,##0.0%</c:formatCode>
                <c:ptCount val="7"/>
                <c:pt idx="0">
                  <c:v>0.42657342657342662</c:v>
                </c:pt>
                <c:pt idx="1">
                  <c:v>0.42592592592592593</c:v>
                </c:pt>
                <c:pt idx="2">
                  <c:v>0.44186046511627908</c:v>
                </c:pt>
                <c:pt idx="3">
                  <c:v>0.54777070063694266</c:v>
                </c:pt>
                <c:pt idx="4">
                  <c:v>0.4682539682539682</c:v>
                </c:pt>
                <c:pt idx="5">
                  <c:v>0.29078014184397161</c:v>
                </c:pt>
                <c:pt idx="6">
                  <c:v>0.3902439024390244</c:v>
                </c:pt>
              </c:numCache>
            </c:numRef>
          </c:val>
          <c:extLst>
            <c:ext xmlns:c16="http://schemas.microsoft.com/office/drawing/2014/chart" uri="{C3380CC4-5D6E-409C-BE32-E72D297353CC}">
              <c16:uniqueId val="{00000000-03FF-45A5-8966-9EBFFF0AFCC5}"/>
            </c:ext>
          </c:extLst>
        </c:ser>
        <c:ser>
          <c:idx val="1"/>
          <c:order val="1"/>
          <c:tx>
            <c:strRef>
              <c:f>[OUTPUT.xls]Sheet!$C$394</c:f>
              <c:strCache>
                <c:ptCount val="1"/>
                <c:pt idx="0">
                  <c:v>ΜΑΛΛΟΝ ΝΑΙ</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[OUTPUT.xls]Sheet!$A$417:$A$423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[OUTPUT.xls]Sheet!$C$417:$C$423</c:f>
              <c:numCache>
                <c:formatCode>#,##0.0%</c:formatCode>
                <c:ptCount val="7"/>
                <c:pt idx="0">
                  <c:v>0.14685314685314685</c:v>
                </c:pt>
                <c:pt idx="1">
                  <c:v>0.15432098765432098</c:v>
                </c:pt>
                <c:pt idx="2">
                  <c:v>0.15813953488372093</c:v>
                </c:pt>
                <c:pt idx="3">
                  <c:v>0.19745222929936304</c:v>
                </c:pt>
                <c:pt idx="4">
                  <c:v>0.17460317460317459</c:v>
                </c:pt>
                <c:pt idx="5">
                  <c:v>0.13475177304964539</c:v>
                </c:pt>
                <c:pt idx="6">
                  <c:v>0.12195121951219512</c:v>
                </c:pt>
              </c:numCache>
            </c:numRef>
          </c:val>
          <c:extLst>
            <c:ext xmlns:c16="http://schemas.microsoft.com/office/drawing/2014/chart" uri="{C3380CC4-5D6E-409C-BE32-E72D297353CC}">
              <c16:uniqueId val="{00000001-03FF-45A5-8966-9EBFFF0AFCC5}"/>
            </c:ext>
          </c:extLst>
        </c:ser>
        <c:ser>
          <c:idx val="2"/>
          <c:order val="2"/>
          <c:tx>
            <c:strRef>
              <c:f>[OUTPUT.xls]Sheet!$D$394</c:f>
              <c:strCache>
                <c:ptCount val="1"/>
                <c:pt idx="0">
                  <c:v>ΜΑΛΛΟΝ ΟΧΙ</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[OUTPUT.xls]Sheet!$A$417:$A$423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[OUTPUT.xls]Sheet!$D$417:$D$423</c:f>
              <c:numCache>
                <c:formatCode>#,##0.0%</c:formatCode>
                <c:ptCount val="7"/>
                <c:pt idx="0">
                  <c:v>0.12587412587412586</c:v>
                </c:pt>
                <c:pt idx="1">
                  <c:v>0.19135802469135804</c:v>
                </c:pt>
                <c:pt idx="2">
                  <c:v>0.13953488372093023</c:v>
                </c:pt>
                <c:pt idx="3">
                  <c:v>0.12738853503184713</c:v>
                </c:pt>
                <c:pt idx="4">
                  <c:v>6.3492063492063489E-2</c:v>
                </c:pt>
                <c:pt idx="5">
                  <c:v>0.13475177304964539</c:v>
                </c:pt>
                <c:pt idx="6">
                  <c:v>0.12195121951219512</c:v>
                </c:pt>
              </c:numCache>
            </c:numRef>
          </c:val>
          <c:extLst>
            <c:ext xmlns:c16="http://schemas.microsoft.com/office/drawing/2014/chart" uri="{C3380CC4-5D6E-409C-BE32-E72D297353CC}">
              <c16:uniqueId val="{00000002-03FF-45A5-8966-9EBFFF0AFCC5}"/>
            </c:ext>
          </c:extLst>
        </c:ser>
        <c:ser>
          <c:idx val="3"/>
          <c:order val="3"/>
          <c:tx>
            <c:strRef>
              <c:f>[OUTPUT.xls]Sheet!$E$394</c:f>
              <c:strCache>
                <c:ptCount val="1"/>
                <c:pt idx="0">
                  <c:v>ΟΧΙ</c:v>
                </c:pt>
              </c:strCache>
            </c:strRef>
          </c:tx>
          <c:invertIfNegative val="0"/>
          <c:dLbls>
            <c:dLbl>
              <c:idx val="3"/>
              <c:layout>
                <c:manualLayout>
                  <c:x val="-3.9100684261974585E-3"/>
                  <c:y val="3.31307537432813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3FF-45A5-8966-9EBFFF0AFCC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[OUTPUT.xls]Sheet!$A$417:$A$423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[OUTPUT.xls]Sheet!$E$417:$E$423</c:f>
              <c:numCache>
                <c:formatCode>#,##0.0%</c:formatCode>
                <c:ptCount val="7"/>
                <c:pt idx="0">
                  <c:v>0.25174825174825172</c:v>
                </c:pt>
                <c:pt idx="1">
                  <c:v>0.1851851851851852</c:v>
                </c:pt>
                <c:pt idx="2">
                  <c:v>0.20930232558139536</c:v>
                </c:pt>
                <c:pt idx="3">
                  <c:v>9.5541401273885357E-2</c:v>
                </c:pt>
                <c:pt idx="4">
                  <c:v>0.26190476190476192</c:v>
                </c:pt>
                <c:pt idx="5">
                  <c:v>0.29078014184397161</c:v>
                </c:pt>
                <c:pt idx="6">
                  <c:v>0.24390243902439024</c:v>
                </c:pt>
              </c:numCache>
            </c:numRef>
          </c:val>
          <c:extLst>
            <c:ext xmlns:c16="http://schemas.microsoft.com/office/drawing/2014/chart" uri="{C3380CC4-5D6E-409C-BE32-E72D297353CC}">
              <c16:uniqueId val="{00000003-03FF-45A5-8966-9EBFFF0AFCC5}"/>
            </c:ext>
          </c:extLst>
        </c:ser>
        <c:ser>
          <c:idx val="4"/>
          <c:order val="4"/>
          <c:tx>
            <c:strRef>
              <c:f>[OUTPUT.xls]Sheet!$F$394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[OUTPUT.xls]Sheet!$A$417:$A$423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[OUTPUT.xls]Sheet!$F$417:$F$423</c:f>
              <c:numCache>
                <c:formatCode>#,##0.0%</c:formatCode>
                <c:ptCount val="7"/>
                <c:pt idx="0">
                  <c:v>4.8951048951048952E-2</c:v>
                </c:pt>
                <c:pt idx="1">
                  <c:v>4.3209876543209874E-2</c:v>
                </c:pt>
                <c:pt idx="2">
                  <c:v>5.1162790697674418E-2</c:v>
                </c:pt>
                <c:pt idx="3">
                  <c:v>3.1847133757961783E-2</c:v>
                </c:pt>
                <c:pt idx="4">
                  <c:v>3.1746031746031744E-2</c:v>
                </c:pt>
                <c:pt idx="5">
                  <c:v>0.14893617021276595</c:v>
                </c:pt>
                <c:pt idx="6">
                  <c:v>0.12195121951219512</c:v>
                </c:pt>
              </c:numCache>
            </c:numRef>
          </c:val>
          <c:extLst>
            <c:ext xmlns:c16="http://schemas.microsoft.com/office/drawing/2014/chart" uri="{C3380CC4-5D6E-409C-BE32-E72D297353CC}">
              <c16:uniqueId val="{00000004-03FF-45A5-8966-9EBFFF0AFCC5}"/>
            </c:ext>
          </c:extLst>
        </c:ser>
        <c:dLbls>
          <c:showLegendKey val="0"/>
          <c:showVal val="1"/>
          <c:showCatName val="0"/>
          <c:showSerName val="0"/>
          <c:showPercent val="0"/>
          <c:showBubbleSize val="0"/>
        </c:dLbls>
        <c:gapWidth val="95"/>
        <c:gapDepth val="95"/>
        <c:shape val="box"/>
        <c:axId val="168035072"/>
        <c:axId val="168036608"/>
        <c:axId val="0"/>
      </c:bar3DChart>
      <c:catAx>
        <c:axId val="168035072"/>
        <c:scaling>
          <c:orientation val="maxMin"/>
        </c:scaling>
        <c:delete val="0"/>
        <c:axPos val="l"/>
        <c:numFmt formatCode="General" sourceLinked="0"/>
        <c:majorTickMark val="none"/>
        <c:minorTickMark val="none"/>
        <c:tickLblPos val="nextTo"/>
        <c:crossAx val="168036608"/>
        <c:crosses val="autoZero"/>
        <c:auto val="1"/>
        <c:lblAlgn val="ctr"/>
        <c:lblOffset val="100"/>
        <c:noMultiLvlLbl val="0"/>
      </c:catAx>
      <c:valAx>
        <c:axId val="168036608"/>
        <c:scaling>
          <c:orientation val="minMax"/>
        </c:scaling>
        <c:delete val="1"/>
        <c:axPos val="t"/>
        <c:numFmt formatCode="0%" sourceLinked="1"/>
        <c:majorTickMark val="out"/>
        <c:minorTickMark val="none"/>
        <c:tickLblPos val="nextTo"/>
        <c:crossAx val="168035072"/>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585248855961589"/>
          <c:y val="8.6150170203991558E-2"/>
          <c:w val="0.82667710824715024"/>
          <c:h val="0.88858150076148645"/>
        </c:manualLayout>
      </c:layout>
      <c:bar3DChart>
        <c:barDir val="bar"/>
        <c:grouping val="percentStacked"/>
        <c:varyColors val="0"/>
        <c:ser>
          <c:idx val="0"/>
          <c:order val="0"/>
          <c:tx>
            <c:strRef>
              <c:f>Sheet1!$B$42</c:f>
              <c:strCache>
                <c:ptCount val="1"/>
                <c:pt idx="0">
                  <c:v>ΘΕΤΙΚΗ</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Sheet1!$A$43:$A$48</c:f>
              <c:strCache>
                <c:ptCount val="6"/>
                <c:pt idx="0">
                  <c:v>Κ. Βελόπουλος</c:v>
                </c:pt>
                <c:pt idx="1">
                  <c:v>Γ. Βαρουφάκης</c:v>
                </c:pt>
                <c:pt idx="2">
                  <c:v>Δ. Κουτσούμπας</c:v>
                </c:pt>
                <c:pt idx="3">
                  <c:v>Ν. Ανδρουλάκης</c:v>
                </c:pt>
                <c:pt idx="4">
                  <c:v>Α. Τσίπρας</c:v>
                </c:pt>
                <c:pt idx="5">
                  <c:v>Κ. Μητσοτάκης</c:v>
                </c:pt>
              </c:strCache>
            </c:strRef>
          </c:cat>
          <c:val>
            <c:numRef>
              <c:f>Sheet1!$B$43:$B$48</c:f>
              <c:numCache>
                <c:formatCode>0.0</c:formatCode>
                <c:ptCount val="6"/>
                <c:pt idx="0">
                  <c:v>6.2029083597925787</c:v>
                </c:pt>
                <c:pt idx="1">
                  <c:v>5.5828165901919995</c:v>
                </c:pt>
                <c:pt idx="2">
                  <c:v>15.152932745423952</c:v>
                </c:pt>
                <c:pt idx="3">
                  <c:v>10.614219311429403</c:v>
                </c:pt>
                <c:pt idx="4">
                  <c:v>19.403995262220153</c:v>
                </c:pt>
                <c:pt idx="5">
                  <c:v>29.653923100657916</c:v>
                </c:pt>
              </c:numCache>
            </c:numRef>
          </c:val>
          <c:extLst>
            <c:ext xmlns:c16="http://schemas.microsoft.com/office/drawing/2014/chart" uri="{C3380CC4-5D6E-409C-BE32-E72D297353CC}">
              <c16:uniqueId val="{00000000-5562-42B7-BEF1-4532DA4A538F}"/>
            </c:ext>
          </c:extLst>
        </c:ser>
        <c:ser>
          <c:idx val="1"/>
          <c:order val="1"/>
          <c:tx>
            <c:strRef>
              <c:f>Sheet1!$C$42</c:f>
              <c:strCache>
                <c:ptCount val="1"/>
                <c:pt idx="0">
                  <c:v>ΜΑΛΛΟΝ ΘΕΤΙΚΗ</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Sheet1!$A$43:$A$48</c:f>
              <c:strCache>
                <c:ptCount val="6"/>
                <c:pt idx="0">
                  <c:v>Κ. Βελόπουλος</c:v>
                </c:pt>
                <c:pt idx="1">
                  <c:v>Γ. Βαρουφάκης</c:v>
                </c:pt>
                <c:pt idx="2">
                  <c:v>Δ. Κουτσούμπας</c:v>
                </c:pt>
                <c:pt idx="3">
                  <c:v>Ν. Ανδρουλάκης</c:v>
                </c:pt>
                <c:pt idx="4">
                  <c:v>Α. Τσίπρας</c:v>
                </c:pt>
                <c:pt idx="5">
                  <c:v>Κ. Μητσοτάκης</c:v>
                </c:pt>
              </c:strCache>
            </c:strRef>
          </c:cat>
          <c:val>
            <c:numRef>
              <c:f>Sheet1!$C$43:$C$48</c:f>
              <c:numCache>
                <c:formatCode>0.0</c:formatCode>
                <c:ptCount val="6"/>
                <c:pt idx="0">
                  <c:v>11.739939682887281</c:v>
                </c:pt>
                <c:pt idx="1">
                  <c:v>15.937254277438829</c:v>
                </c:pt>
                <c:pt idx="2">
                  <c:v>18.042381232021796</c:v>
                </c:pt>
                <c:pt idx="3">
                  <c:v>23.002120056932974</c:v>
                </c:pt>
                <c:pt idx="4">
                  <c:v>15.287302551035634</c:v>
                </c:pt>
                <c:pt idx="5">
                  <c:v>15.985030208322952</c:v>
                </c:pt>
              </c:numCache>
            </c:numRef>
          </c:val>
          <c:extLst>
            <c:ext xmlns:c16="http://schemas.microsoft.com/office/drawing/2014/chart" uri="{C3380CC4-5D6E-409C-BE32-E72D297353CC}">
              <c16:uniqueId val="{00000001-5562-42B7-BEF1-4532DA4A538F}"/>
            </c:ext>
          </c:extLst>
        </c:ser>
        <c:ser>
          <c:idx val="2"/>
          <c:order val="2"/>
          <c:tx>
            <c:strRef>
              <c:f>Sheet1!$D$42</c:f>
              <c:strCache>
                <c:ptCount val="1"/>
                <c:pt idx="0">
                  <c:v>ΜΑΛΛΟΝ ΑΡΝΗΤΙΚΗ</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Sheet1!$A$43:$A$48</c:f>
              <c:strCache>
                <c:ptCount val="6"/>
                <c:pt idx="0">
                  <c:v>Κ. Βελόπουλος</c:v>
                </c:pt>
                <c:pt idx="1">
                  <c:v>Γ. Βαρουφάκης</c:v>
                </c:pt>
                <c:pt idx="2">
                  <c:v>Δ. Κουτσούμπας</c:v>
                </c:pt>
                <c:pt idx="3">
                  <c:v>Ν. Ανδρουλάκης</c:v>
                </c:pt>
                <c:pt idx="4">
                  <c:v>Α. Τσίπρας</c:v>
                </c:pt>
                <c:pt idx="5">
                  <c:v>Κ. Μητσοτάκης</c:v>
                </c:pt>
              </c:strCache>
            </c:strRef>
          </c:cat>
          <c:val>
            <c:numRef>
              <c:f>Sheet1!$D$43:$D$48</c:f>
              <c:numCache>
                <c:formatCode>0.0</c:formatCode>
                <c:ptCount val="6"/>
                <c:pt idx="0">
                  <c:v>14.604504872149651</c:v>
                </c:pt>
                <c:pt idx="1">
                  <c:v>15.75311787715615</c:v>
                </c:pt>
                <c:pt idx="2">
                  <c:v>19.3801072967781</c:v>
                </c:pt>
                <c:pt idx="3">
                  <c:v>24.686221620599369</c:v>
                </c:pt>
                <c:pt idx="4">
                  <c:v>16.740487115428628</c:v>
                </c:pt>
                <c:pt idx="5">
                  <c:v>11.470204739770463</c:v>
                </c:pt>
              </c:numCache>
            </c:numRef>
          </c:val>
          <c:extLst>
            <c:ext xmlns:c16="http://schemas.microsoft.com/office/drawing/2014/chart" uri="{C3380CC4-5D6E-409C-BE32-E72D297353CC}">
              <c16:uniqueId val="{00000002-5562-42B7-BEF1-4532DA4A538F}"/>
            </c:ext>
          </c:extLst>
        </c:ser>
        <c:ser>
          <c:idx val="3"/>
          <c:order val="3"/>
          <c:tx>
            <c:strRef>
              <c:f>Sheet1!$E$42</c:f>
              <c:strCache>
                <c:ptCount val="1"/>
                <c:pt idx="0">
                  <c:v>ΑΡΝΗΤΙΚΗ</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Sheet1!$A$43:$A$48</c:f>
              <c:strCache>
                <c:ptCount val="6"/>
                <c:pt idx="0">
                  <c:v>Κ. Βελόπουλος</c:v>
                </c:pt>
                <c:pt idx="1">
                  <c:v>Γ. Βαρουφάκης</c:v>
                </c:pt>
                <c:pt idx="2">
                  <c:v>Δ. Κουτσούμπας</c:v>
                </c:pt>
                <c:pt idx="3">
                  <c:v>Ν. Ανδρουλάκης</c:v>
                </c:pt>
                <c:pt idx="4">
                  <c:v>Α. Τσίπρας</c:v>
                </c:pt>
                <c:pt idx="5">
                  <c:v>Κ. Μητσοτάκης</c:v>
                </c:pt>
              </c:strCache>
            </c:strRef>
          </c:cat>
          <c:val>
            <c:numRef>
              <c:f>Sheet1!$E$43:$E$48</c:f>
              <c:numCache>
                <c:formatCode>0.0</c:formatCode>
                <c:ptCount val="6"/>
                <c:pt idx="0">
                  <c:v>61.721526042858926</c:v>
                </c:pt>
                <c:pt idx="1">
                  <c:v>57.200728582945956</c:v>
                </c:pt>
                <c:pt idx="2">
                  <c:v>37.900247837641508</c:v>
                </c:pt>
                <c:pt idx="3">
                  <c:v>32.46274970388879</c:v>
                </c:pt>
                <c:pt idx="4">
                  <c:v>46.003244781972604</c:v>
                </c:pt>
                <c:pt idx="5">
                  <c:v>40.734953070101255</c:v>
                </c:pt>
              </c:numCache>
            </c:numRef>
          </c:val>
          <c:extLst>
            <c:ext xmlns:c16="http://schemas.microsoft.com/office/drawing/2014/chart" uri="{C3380CC4-5D6E-409C-BE32-E72D297353CC}">
              <c16:uniqueId val="{00000003-5562-42B7-BEF1-4532DA4A538F}"/>
            </c:ext>
          </c:extLst>
        </c:ser>
        <c:ser>
          <c:idx val="4"/>
          <c:order val="4"/>
          <c:tx>
            <c:strRef>
              <c:f>Sheet1!$F$42</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Sheet1!$A$43:$A$48</c:f>
              <c:strCache>
                <c:ptCount val="6"/>
                <c:pt idx="0">
                  <c:v>Κ. Βελόπουλος</c:v>
                </c:pt>
                <c:pt idx="1">
                  <c:v>Γ. Βαρουφάκης</c:v>
                </c:pt>
                <c:pt idx="2">
                  <c:v>Δ. Κουτσούμπας</c:v>
                </c:pt>
                <c:pt idx="3">
                  <c:v>Ν. Ανδρουλάκης</c:v>
                </c:pt>
                <c:pt idx="4">
                  <c:v>Α. Τσίπρας</c:v>
                </c:pt>
                <c:pt idx="5">
                  <c:v>Κ. Μητσοτάκης</c:v>
                </c:pt>
              </c:strCache>
            </c:strRef>
          </c:cat>
          <c:val>
            <c:numRef>
              <c:f>Sheet1!$F$43:$F$48</c:f>
              <c:numCache>
                <c:formatCode>0.0</c:formatCode>
                <c:ptCount val="6"/>
                <c:pt idx="0">
                  <c:v>5.7311210423115648</c:v>
                </c:pt>
                <c:pt idx="1">
                  <c:v>5.5260826722670675</c:v>
                </c:pt>
                <c:pt idx="2">
                  <c:v>9.5243308881346422</c:v>
                </c:pt>
                <c:pt idx="3">
                  <c:v>9.234689307149468</c:v>
                </c:pt>
                <c:pt idx="4">
                  <c:v>2.5649702893429773</c:v>
                </c:pt>
                <c:pt idx="5">
                  <c:v>2.1558888811474142</c:v>
                </c:pt>
              </c:numCache>
            </c:numRef>
          </c:val>
          <c:extLst>
            <c:ext xmlns:c16="http://schemas.microsoft.com/office/drawing/2014/chart" uri="{C3380CC4-5D6E-409C-BE32-E72D297353CC}">
              <c16:uniqueId val="{00000004-5562-42B7-BEF1-4532DA4A538F}"/>
            </c:ext>
          </c:extLst>
        </c:ser>
        <c:dLbls>
          <c:showLegendKey val="0"/>
          <c:showVal val="1"/>
          <c:showCatName val="0"/>
          <c:showSerName val="0"/>
          <c:showPercent val="0"/>
          <c:showBubbleSize val="0"/>
        </c:dLbls>
        <c:gapWidth val="95"/>
        <c:gapDepth val="95"/>
        <c:shape val="box"/>
        <c:axId val="168076032"/>
        <c:axId val="168077568"/>
        <c:axId val="0"/>
      </c:bar3DChart>
      <c:catAx>
        <c:axId val="168076032"/>
        <c:scaling>
          <c:orientation val="minMax"/>
        </c:scaling>
        <c:delete val="0"/>
        <c:axPos val="l"/>
        <c:numFmt formatCode="General" sourceLinked="0"/>
        <c:majorTickMark val="none"/>
        <c:minorTickMark val="none"/>
        <c:tickLblPos val="nextTo"/>
        <c:crossAx val="168077568"/>
        <c:crosses val="autoZero"/>
        <c:auto val="1"/>
        <c:lblAlgn val="ctr"/>
        <c:lblOffset val="100"/>
        <c:noMultiLvlLbl val="0"/>
      </c:catAx>
      <c:valAx>
        <c:axId val="168077568"/>
        <c:scaling>
          <c:orientation val="minMax"/>
        </c:scaling>
        <c:delete val="1"/>
        <c:axPos val="b"/>
        <c:numFmt formatCode="0%" sourceLinked="1"/>
        <c:majorTickMark val="out"/>
        <c:minorTickMark val="none"/>
        <c:tickLblPos val="nextTo"/>
        <c:crossAx val="168076032"/>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Sheet1!$B$59</c:f>
              <c:strCache>
                <c:ptCount val="1"/>
                <c:pt idx="0">
                  <c:v>Κ. Μητσοτάκης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Sheet1!$A$60:$A$65</c:f>
              <c:strCache>
                <c:ptCount val="6"/>
                <c:pt idx="0">
                  <c:v>...να διαχειριστεί τα προβλήματα Υγείας;</c:v>
                </c:pt>
                <c:pt idx="1">
                  <c:v>...να διαχειριστεί τα θέματα παιδείας;</c:v>
                </c:pt>
                <c:pt idx="2">
                  <c:v>...να αντιμετωπίσει τις παθογένειες του Κράτους;</c:v>
                </c:pt>
                <c:pt idx="3">
                  <c:v>...να διαχειριστεί την Οικονομία προς όφελος των πολιτών;</c:v>
                </c:pt>
                <c:pt idx="4">
                  <c:v>...να διαχειριστεί την Ανάπτυξη και την αντιμετώπιση της ανεργίας;</c:v>
                </c:pt>
                <c:pt idx="5">
                  <c:v>...να διαχειριστεί τα θέματα Εξωτερικής Πολιτικής και Άμυνας;</c:v>
                </c:pt>
              </c:strCache>
            </c:strRef>
          </c:cat>
          <c:val>
            <c:numRef>
              <c:f>Sheet1!$B$60:$B$65</c:f>
              <c:numCache>
                <c:formatCode>0.0</c:formatCode>
                <c:ptCount val="6"/>
                <c:pt idx="0">
                  <c:v>35.530362599408804</c:v>
                </c:pt>
                <c:pt idx="1">
                  <c:v>37.045257741193836</c:v>
                </c:pt>
                <c:pt idx="2">
                  <c:v>38.406871771392218</c:v>
                </c:pt>
                <c:pt idx="3">
                  <c:v>38.971224954961272</c:v>
                </c:pt>
                <c:pt idx="4">
                  <c:v>40.737939065781553</c:v>
                </c:pt>
                <c:pt idx="5">
                  <c:v>54.421761936517747</c:v>
                </c:pt>
              </c:numCache>
            </c:numRef>
          </c:val>
          <c:extLst>
            <c:ext xmlns:c16="http://schemas.microsoft.com/office/drawing/2014/chart" uri="{C3380CC4-5D6E-409C-BE32-E72D297353CC}">
              <c16:uniqueId val="{00000000-D29A-46A1-B849-C67B3CA3A947}"/>
            </c:ext>
          </c:extLst>
        </c:ser>
        <c:ser>
          <c:idx val="1"/>
          <c:order val="1"/>
          <c:tx>
            <c:strRef>
              <c:f>Sheet1!$C$59</c:f>
              <c:strCache>
                <c:ptCount val="1"/>
                <c:pt idx="0">
                  <c:v>Α. Τσίπρας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Sheet1!$A$60:$A$65</c:f>
              <c:strCache>
                <c:ptCount val="6"/>
                <c:pt idx="0">
                  <c:v>...να διαχειριστεί τα προβλήματα Υγείας;</c:v>
                </c:pt>
                <c:pt idx="1">
                  <c:v>...να διαχειριστεί τα θέματα παιδείας;</c:v>
                </c:pt>
                <c:pt idx="2">
                  <c:v>...να αντιμετωπίσει τις παθογένειες του Κράτους;</c:v>
                </c:pt>
                <c:pt idx="3">
                  <c:v>...να διαχειριστεί την Οικονομία προς όφελος των πολιτών;</c:v>
                </c:pt>
                <c:pt idx="4">
                  <c:v>...να διαχειριστεί την Ανάπτυξη και την αντιμετώπιση της ανεργίας;</c:v>
                </c:pt>
                <c:pt idx="5">
                  <c:v>...να διαχειριστεί τα θέματα Εξωτερικής Πολιτικής και Άμυνας;</c:v>
                </c:pt>
              </c:strCache>
            </c:strRef>
          </c:cat>
          <c:val>
            <c:numRef>
              <c:f>Sheet1!$C$60:$C$65</c:f>
              <c:numCache>
                <c:formatCode>0.0</c:formatCode>
                <c:ptCount val="6"/>
                <c:pt idx="0">
                  <c:v>29.960485323831215</c:v>
                </c:pt>
                <c:pt idx="1">
                  <c:v>31.343996655684837</c:v>
                </c:pt>
                <c:pt idx="2">
                  <c:v>24.639441021608611</c:v>
                </c:pt>
                <c:pt idx="3">
                  <c:v>31.063313061740434</c:v>
                </c:pt>
                <c:pt idx="4">
                  <c:v>27.359683086325099</c:v>
                </c:pt>
                <c:pt idx="5">
                  <c:v>19.02079248325353</c:v>
                </c:pt>
              </c:numCache>
            </c:numRef>
          </c:val>
          <c:extLst>
            <c:ext xmlns:c16="http://schemas.microsoft.com/office/drawing/2014/chart" uri="{C3380CC4-5D6E-409C-BE32-E72D297353CC}">
              <c16:uniqueId val="{00000001-D29A-46A1-B849-C67B3CA3A947}"/>
            </c:ext>
          </c:extLst>
        </c:ser>
        <c:ser>
          <c:idx val="2"/>
          <c:order val="2"/>
          <c:tx>
            <c:strRef>
              <c:f>Sheet1!$D$59</c:f>
              <c:strCache>
                <c:ptCount val="1"/>
                <c:pt idx="0">
                  <c:v>Κανένας από τους δύο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Sheet1!$A$60:$A$65</c:f>
              <c:strCache>
                <c:ptCount val="6"/>
                <c:pt idx="0">
                  <c:v>...να διαχειριστεί τα προβλήματα Υγείας;</c:v>
                </c:pt>
                <c:pt idx="1">
                  <c:v>...να διαχειριστεί τα θέματα παιδείας;</c:v>
                </c:pt>
                <c:pt idx="2">
                  <c:v>...να αντιμετωπίσει τις παθογένειες του Κράτους;</c:v>
                </c:pt>
                <c:pt idx="3">
                  <c:v>...να διαχειριστεί την Οικονομία προς όφελος των πολιτών;</c:v>
                </c:pt>
                <c:pt idx="4">
                  <c:v>...να διαχειριστεί την Ανάπτυξη και την αντιμετώπιση της ανεργίας;</c:v>
                </c:pt>
                <c:pt idx="5">
                  <c:v>...να διαχειριστεί τα θέματα Εξωτερικής Πολιτικής και Άμυνας;</c:v>
                </c:pt>
              </c:strCache>
            </c:strRef>
          </c:cat>
          <c:val>
            <c:numRef>
              <c:f>Sheet1!$D$60:$D$65</c:f>
              <c:numCache>
                <c:formatCode>0.0</c:formatCode>
                <c:ptCount val="6"/>
                <c:pt idx="0">
                  <c:v>30.464123261901669</c:v>
                </c:pt>
                <c:pt idx="1">
                  <c:v>26.734614657257438</c:v>
                </c:pt>
                <c:pt idx="2">
                  <c:v>32.014850351849823</c:v>
                </c:pt>
                <c:pt idx="3">
                  <c:v>26.547492261294497</c:v>
                </c:pt>
                <c:pt idx="4">
                  <c:v>27.256168569409446</c:v>
                </c:pt>
                <c:pt idx="5">
                  <c:v>21.213508644457495</c:v>
                </c:pt>
              </c:numCache>
            </c:numRef>
          </c:val>
          <c:extLst>
            <c:ext xmlns:c16="http://schemas.microsoft.com/office/drawing/2014/chart" uri="{C3380CC4-5D6E-409C-BE32-E72D297353CC}">
              <c16:uniqueId val="{00000002-D29A-46A1-B849-C67B3CA3A947}"/>
            </c:ext>
          </c:extLst>
        </c:ser>
        <c:ser>
          <c:idx val="3"/>
          <c:order val="3"/>
          <c:tx>
            <c:strRef>
              <c:f>Sheet1!$E$59</c:f>
              <c:strCache>
                <c:ptCount val="1"/>
                <c:pt idx="0">
                  <c:v>Aλλος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Sheet1!$A$60:$A$65</c:f>
              <c:strCache>
                <c:ptCount val="6"/>
                <c:pt idx="0">
                  <c:v>...να διαχειριστεί τα προβλήματα Υγείας;</c:v>
                </c:pt>
                <c:pt idx="1">
                  <c:v>...να διαχειριστεί τα θέματα παιδείας;</c:v>
                </c:pt>
                <c:pt idx="2">
                  <c:v>...να αντιμετωπίσει τις παθογένειες του Κράτους;</c:v>
                </c:pt>
                <c:pt idx="3">
                  <c:v>...να διαχειριστεί την Οικονομία προς όφελος των πολιτών;</c:v>
                </c:pt>
                <c:pt idx="4">
                  <c:v>...να διαχειριστεί την Ανάπτυξη και την αντιμετώπιση της ανεργίας;</c:v>
                </c:pt>
                <c:pt idx="5">
                  <c:v>...να διαχειριστεί τα θέματα Εξωτερικής Πολιτικής και Άμυνας;</c:v>
                </c:pt>
              </c:strCache>
            </c:strRef>
          </c:cat>
          <c:val>
            <c:numRef>
              <c:f>Sheet1!$E$60:$E$65</c:f>
              <c:numCache>
                <c:formatCode>0.0</c:formatCode>
                <c:ptCount val="6"/>
                <c:pt idx="0">
                  <c:v>1.8821726104569541</c:v>
                </c:pt>
                <c:pt idx="1">
                  <c:v>2.3927778717813424</c:v>
                </c:pt>
                <c:pt idx="2">
                  <c:v>2.7292000517572554</c:v>
                </c:pt>
                <c:pt idx="3">
                  <c:v>2.1757955190158129</c:v>
                </c:pt>
                <c:pt idx="4">
                  <c:v>3.236819317401384</c:v>
                </c:pt>
                <c:pt idx="5">
                  <c:v>2.7172560690362197</c:v>
                </c:pt>
              </c:numCache>
            </c:numRef>
          </c:val>
          <c:extLst>
            <c:ext xmlns:c16="http://schemas.microsoft.com/office/drawing/2014/chart" uri="{C3380CC4-5D6E-409C-BE32-E72D297353CC}">
              <c16:uniqueId val="{00000003-D29A-46A1-B849-C67B3CA3A947}"/>
            </c:ext>
          </c:extLst>
        </c:ser>
        <c:ser>
          <c:idx val="4"/>
          <c:order val="4"/>
          <c:tx>
            <c:strRef>
              <c:f>Sheet1!$F$59</c:f>
              <c:strCache>
                <c:ptCount val="1"/>
                <c:pt idx="0">
                  <c:v>ΔΓ/ΔΑ</c:v>
                </c:pt>
              </c:strCache>
            </c:strRef>
          </c:tx>
          <c:invertIfNegative val="0"/>
          <c:dLbls>
            <c:dLbl>
              <c:idx val="0"/>
              <c:layout>
                <c:manualLayout>
                  <c:x val="2.21570544151187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29A-46A1-B849-C67B3CA3A947}"/>
                </c:ext>
              </c:extLst>
            </c:dLbl>
            <c:dLbl>
              <c:idx val="1"/>
              <c:layout>
                <c:manualLayout>
                  <c:x val="2.2157054415118931E-2"/>
                  <c:y val="-8.9273088953782572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29A-46A1-B849-C67B3CA3A947}"/>
                </c:ext>
              </c:extLst>
            </c:dLbl>
            <c:dLbl>
              <c:idx val="2"/>
              <c:layout>
                <c:manualLayout>
                  <c:x val="7.8201368523949169E-3"/>
                  <c:y val="-3.40864822750293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29A-46A1-B849-C67B3CA3A947}"/>
                </c:ext>
              </c:extLst>
            </c:dLbl>
            <c:dLbl>
              <c:idx val="3"/>
              <c:layout>
                <c:manualLayout>
                  <c:x val="5.2134245682632779E-3"/>
                  <c:y val="-6.33034670821971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29A-46A1-B849-C67B3CA3A947}"/>
                </c:ext>
              </c:extLst>
            </c:dLbl>
            <c:dLbl>
              <c:idx val="4"/>
              <c:layout>
                <c:manualLayout>
                  <c:x val="1.9550342130987292E-2"/>
                  <c:y val="-1.94779898714453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29A-46A1-B849-C67B3CA3A947}"/>
                </c:ext>
              </c:extLst>
            </c:dLbl>
            <c:dLbl>
              <c:idx val="5"/>
              <c:layout>
                <c:manualLayout>
                  <c:x val="2.346041055718456E-2"/>
                  <c:y val="-1.70432411375146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29A-46A1-B849-C67B3CA3A94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Sheet1!$A$60:$A$65</c:f>
              <c:strCache>
                <c:ptCount val="6"/>
                <c:pt idx="0">
                  <c:v>...να διαχειριστεί τα προβλήματα Υγείας;</c:v>
                </c:pt>
                <c:pt idx="1">
                  <c:v>...να διαχειριστεί τα θέματα παιδείας;</c:v>
                </c:pt>
                <c:pt idx="2">
                  <c:v>...να αντιμετωπίσει τις παθογένειες του Κράτους;</c:v>
                </c:pt>
                <c:pt idx="3">
                  <c:v>...να διαχειριστεί την Οικονομία προς όφελος των πολιτών;</c:v>
                </c:pt>
                <c:pt idx="4">
                  <c:v>...να διαχειριστεί την Ανάπτυξη και την αντιμετώπιση της ανεργίας;</c:v>
                </c:pt>
                <c:pt idx="5">
                  <c:v>...να διαχειριστεί τα θέματα Εξωτερικής Πολιτικής και Άμυνας;</c:v>
                </c:pt>
              </c:strCache>
            </c:strRef>
          </c:cat>
          <c:val>
            <c:numRef>
              <c:f>Sheet1!$F$60:$F$65</c:f>
              <c:numCache>
                <c:formatCode>0.0</c:formatCode>
                <c:ptCount val="6"/>
                <c:pt idx="0">
                  <c:v>2.1628562044013546</c:v>
                </c:pt>
                <c:pt idx="1">
                  <c:v>2.4833530740825491</c:v>
                </c:pt>
                <c:pt idx="2">
                  <c:v>2.2096368033920881</c:v>
                </c:pt>
                <c:pt idx="3">
                  <c:v>1.2421742029879845</c:v>
                </c:pt>
                <c:pt idx="4">
                  <c:v>1.4093899610825216</c:v>
                </c:pt>
                <c:pt idx="5">
                  <c:v>2.6266808667350117</c:v>
                </c:pt>
              </c:numCache>
            </c:numRef>
          </c:val>
          <c:extLst>
            <c:ext xmlns:c16="http://schemas.microsoft.com/office/drawing/2014/chart" uri="{C3380CC4-5D6E-409C-BE32-E72D297353CC}">
              <c16:uniqueId val="{00000004-D29A-46A1-B849-C67B3CA3A947}"/>
            </c:ext>
          </c:extLst>
        </c:ser>
        <c:dLbls>
          <c:showLegendKey val="0"/>
          <c:showVal val="1"/>
          <c:showCatName val="0"/>
          <c:showSerName val="0"/>
          <c:showPercent val="0"/>
          <c:showBubbleSize val="0"/>
        </c:dLbls>
        <c:gapWidth val="95"/>
        <c:gapDepth val="95"/>
        <c:shape val="box"/>
        <c:axId val="167764736"/>
        <c:axId val="167766272"/>
        <c:axId val="0"/>
      </c:bar3DChart>
      <c:catAx>
        <c:axId val="167764736"/>
        <c:scaling>
          <c:orientation val="minMax"/>
        </c:scaling>
        <c:delete val="0"/>
        <c:axPos val="l"/>
        <c:numFmt formatCode="General" sourceLinked="0"/>
        <c:majorTickMark val="none"/>
        <c:minorTickMark val="none"/>
        <c:tickLblPos val="nextTo"/>
        <c:crossAx val="167766272"/>
        <c:crosses val="autoZero"/>
        <c:auto val="1"/>
        <c:lblAlgn val="ctr"/>
        <c:lblOffset val="100"/>
        <c:noMultiLvlLbl val="0"/>
      </c:catAx>
      <c:valAx>
        <c:axId val="167766272"/>
        <c:scaling>
          <c:orientation val="minMax"/>
        </c:scaling>
        <c:delete val="1"/>
        <c:axPos val="b"/>
        <c:numFmt formatCode="0%" sourceLinked="1"/>
        <c:majorTickMark val="out"/>
        <c:minorTickMark val="none"/>
        <c:tickLblPos val="nextTo"/>
        <c:crossAx val="167764736"/>
        <c:crosses val="autoZero"/>
        <c:crossBetween val="between"/>
      </c:valAx>
    </c:plotArea>
    <c:legend>
      <c:legendPos val="t"/>
      <c:layout>
        <c:manualLayout>
          <c:xMode val="edge"/>
          <c:yMode val="edge"/>
          <c:x val="0.21068988077370093"/>
          <c:y val="1.2173743669653292E-2"/>
          <c:w val="0.57862013582613026"/>
          <c:h val="4.9920976108021556E-2"/>
        </c:manualLayout>
      </c:layou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Sheet1!$A$336</c:f>
              <c:strCache>
                <c:ptCount val="1"/>
                <c:pt idx="0">
                  <c:v>...ποιον εμπιστεύεστε περισσότερο ότι θα κάνει πράξη όσα υπόσχεται;</c:v>
                </c:pt>
              </c:strCache>
            </c:strRef>
          </c:tx>
          <c:explosion val="25"/>
          <c:dPt>
            <c:idx val="1"/>
            <c:bubble3D val="0"/>
            <c:spPr>
              <a:solidFill>
                <a:schemeClr val="accent2">
                  <a:lumMod val="60000"/>
                  <a:lumOff val="40000"/>
                </a:schemeClr>
              </a:solidFill>
            </c:spPr>
            <c:extLst>
              <c:ext xmlns:c16="http://schemas.microsoft.com/office/drawing/2014/chart" uri="{C3380CC4-5D6E-409C-BE32-E72D297353CC}">
                <c16:uniqueId val="{00000001-D1DA-49D0-A9A8-281F3DB7DD86}"/>
              </c:ext>
            </c:extLst>
          </c:dPt>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Sheet1!$B$335:$F$335</c:f>
              <c:strCache>
                <c:ptCount val="5"/>
                <c:pt idx="0">
                  <c:v>Κ. Μητσοτάκης</c:v>
                </c:pt>
                <c:pt idx="1">
                  <c:v>Α. Τσίπρας</c:v>
                </c:pt>
                <c:pt idx="2">
                  <c:v>Κανένας από τους δύο</c:v>
                </c:pt>
                <c:pt idx="3">
                  <c:v>Aλλος</c:v>
                </c:pt>
                <c:pt idx="4">
                  <c:v>ΔΓ/ΔΑ</c:v>
                </c:pt>
              </c:strCache>
            </c:strRef>
          </c:cat>
          <c:val>
            <c:numRef>
              <c:f>Sheet1!$B$336:$F$336</c:f>
              <c:numCache>
                <c:formatCode>0.0</c:formatCode>
                <c:ptCount val="5"/>
                <c:pt idx="0">
                  <c:v>38.750261274622076</c:v>
                </c:pt>
                <c:pt idx="1">
                  <c:v>23.827250196578003</c:v>
                </c:pt>
                <c:pt idx="2">
                  <c:v>32.406015785963824</c:v>
                </c:pt>
                <c:pt idx="3">
                  <c:v>3.4209557176840586</c:v>
                </c:pt>
                <c:pt idx="4">
                  <c:v>1.5955170251520356</c:v>
                </c:pt>
              </c:numCache>
            </c:numRef>
          </c:val>
          <c:extLst>
            <c:ext xmlns:c16="http://schemas.microsoft.com/office/drawing/2014/chart" uri="{C3380CC4-5D6E-409C-BE32-E72D297353CC}">
              <c16:uniqueId val="{00000000-D1DA-49D0-A9A8-281F3DB7DD86}"/>
            </c:ext>
          </c:extLst>
        </c:ser>
        <c:dLbls>
          <c:showLegendKey val="0"/>
          <c:showVal val="0"/>
          <c:showCatName val="0"/>
          <c:showSerName val="0"/>
          <c:showPercent val="1"/>
          <c:showBubbleSize val="0"/>
          <c:showLeaderLines val="1"/>
        </c:dLbls>
      </c:pie3DChart>
    </c:plotArea>
    <c:legend>
      <c:legendPos val="t"/>
      <c:overlay val="0"/>
      <c:txPr>
        <a:bodyPr/>
        <a:lstStyle/>
        <a:p>
          <a:pPr rtl="0">
            <a:defRPr/>
          </a:pPr>
          <a:endParaRPr lang="el-GR"/>
        </a:p>
      </c:txPr>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861367035865385"/>
          <c:y val="9.2129454558115373E-2"/>
          <c:w val="0.79952637885073752"/>
          <c:h val="0.88084845870620876"/>
        </c:manualLayout>
      </c:layout>
      <c:bar3DChart>
        <c:barDir val="bar"/>
        <c:grouping val="percentStacked"/>
        <c:varyColors val="0"/>
        <c:ser>
          <c:idx val="0"/>
          <c:order val="0"/>
          <c:tx>
            <c:strRef>
              <c:f>Sheet1!$C$344</c:f>
              <c:strCache>
                <c:ptCount val="1"/>
                <c:pt idx="0">
                  <c:v>Κ. Μητσοτάκης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Sheet1!$B$345:$B$350</c:f>
              <c:strCache>
                <c:ptCount val="6"/>
                <c:pt idx="0">
                  <c:v>Ν.Δ.</c:v>
                </c:pt>
                <c:pt idx="1">
                  <c:v>ΣΥΡΙΖΑ</c:v>
                </c:pt>
                <c:pt idx="2">
                  <c:v>ΚΙΝΑΛ</c:v>
                </c:pt>
                <c:pt idx="3">
                  <c:v>Κ.Κ.Ε.</c:v>
                </c:pt>
                <c:pt idx="4">
                  <c:v>ΕΛΛΗΝΙΚΗ ΛΥΣΗ</c:v>
                </c:pt>
                <c:pt idx="5">
                  <c:v>ΜΕΡΑ 25</c:v>
                </c:pt>
              </c:strCache>
            </c:strRef>
          </c:cat>
          <c:val>
            <c:numRef>
              <c:f>Sheet1!$C$345:$C$350</c:f>
              <c:numCache>
                <c:formatCode>0.0</c:formatCode>
                <c:ptCount val="6"/>
                <c:pt idx="0">
                  <c:v>72.916666666666671</c:v>
                </c:pt>
                <c:pt idx="1">
                  <c:v>15.09433962264151</c:v>
                </c:pt>
                <c:pt idx="2">
                  <c:v>53.623188405797102</c:v>
                </c:pt>
                <c:pt idx="3">
                  <c:v>9.0909090909090917</c:v>
                </c:pt>
                <c:pt idx="4">
                  <c:v>9.67741935483871</c:v>
                </c:pt>
                <c:pt idx="5">
                  <c:v>3.5714285714285716</c:v>
                </c:pt>
              </c:numCache>
            </c:numRef>
          </c:val>
          <c:extLst>
            <c:ext xmlns:c16="http://schemas.microsoft.com/office/drawing/2014/chart" uri="{C3380CC4-5D6E-409C-BE32-E72D297353CC}">
              <c16:uniqueId val="{00000000-7C0A-46FD-9AAC-7ED7F1BAE6B1}"/>
            </c:ext>
          </c:extLst>
        </c:ser>
        <c:ser>
          <c:idx val="1"/>
          <c:order val="1"/>
          <c:tx>
            <c:strRef>
              <c:f>Sheet1!$D$344</c:f>
              <c:strCache>
                <c:ptCount val="1"/>
                <c:pt idx="0">
                  <c:v>Α. Τσίπρας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Sheet1!$B$345:$B$350</c:f>
              <c:strCache>
                <c:ptCount val="6"/>
                <c:pt idx="0">
                  <c:v>Ν.Δ.</c:v>
                </c:pt>
                <c:pt idx="1">
                  <c:v>ΣΥΡΙΖΑ</c:v>
                </c:pt>
                <c:pt idx="2">
                  <c:v>ΚΙΝΑΛ</c:v>
                </c:pt>
                <c:pt idx="3">
                  <c:v>Κ.Κ.Ε.</c:v>
                </c:pt>
                <c:pt idx="4">
                  <c:v>ΕΛΛΗΝΙΚΗ ΛΥΣΗ</c:v>
                </c:pt>
                <c:pt idx="5">
                  <c:v>ΜΕΡΑ 25</c:v>
                </c:pt>
              </c:strCache>
            </c:strRef>
          </c:cat>
          <c:val>
            <c:numRef>
              <c:f>Sheet1!$D$345:$D$350</c:f>
              <c:numCache>
                <c:formatCode>0.0</c:formatCode>
                <c:ptCount val="6"/>
                <c:pt idx="0">
                  <c:v>9.8214285714285712</c:v>
                </c:pt>
                <c:pt idx="1">
                  <c:v>56.60377358490566</c:v>
                </c:pt>
                <c:pt idx="2">
                  <c:v>13.043478260869565</c:v>
                </c:pt>
                <c:pt idx="3">
                  <c:v>22.727272727272727</c:v>
                </c:pt>
                <c:pt idx="4">
                  <c:v>9.67741935483871</c:v>
                </c:pt>
                <c:pt idx="5">
                  <c:v>35.714285714285715</c:v>
                </c:pt>
              </c:numCache>
            </c:numRef>
          </c:val>
          <c:extLst>
            <c:ext xmlns:c16="http://schemas.microsoft.com/office/drawing/2014/chart" uri="{C3380CC4-5D6E-409C-BE32-E72D297353CC}">
              <c16:uniqueId val="{00000001-7C0A-46FD-9AAC-7ED7F1BAE6B1}"/>
            </c:ext>
          </c:extLst>
        </c:ser>
        <c:ser>
          <c:idx val="2"/>
          <c:order val="2"/>
          <c:tx>
            <c:strRef>
              <c:f>Sheet1!$E$344</c:f>
              <c:strCache>
                <c:ptCount val="1"/>
                <c:pt idx="0">
                  <c:v>Κανένας από τους δύο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Sheet1!$B$345:$B$350</c:f>
              <c:strCache>
                <c:ptCount val="6"/>
                <c:pt idx="0">
                  <c:v>Ν.Δ.</c:v>
                </c:pt>
                <c:pt idx="1">
                  <c:v>ΣΥΡΙΖΑ</c:v>
                </c:pt>
                <c:pt idx="2">
                  <c:v>ΚΙΝΑΛ</c:v>
                </c:pt>
                <c:pt idx="3">
                  <c:v>Κ.Κ.Ε.</c:v>
                </c:pt>
                <c:pt idx="4">
                  <c:v>ΕΛΛΗΝΙΚΗ ΛΥΣΗ</c:v>
                </c:pt>
                <c:pt idx="5">
                  <c:v>ΜΕΡΑ 25</c:v>
                </c:pt>
              </c:strCache>
            </c:strRef>
          </c:cat>
          <c:val>
            <c:numRef>
              <c:f>Sheet1!$E$345:$E$350</c:f>
              <c:numCache>
                <c:formatCode>0.0</c:formatCode>
                <c:ptCount val="6"/>
                <c:pt idx="0">
                  <c:v>15.178571428571429</c:v>
                </c:pt>
                <c:pt idx="1">
                  <c:v>24.90566037735849</c:v>
                </c:pt>
                <c:pt idx="2">
                  <c:v>28.985507246376812</c:v>
                </c:pt>
                <c:pt idx="3">
                  <c:v>59.090909090909093</c:v>
                </c:pt>
                <c:pt idx="4">
                  <c:v>67.741935483870961</c:v>
                </c:pt>
                <c:pt idx="5">
                  <c:v>60.714285714285715</c:v>
                </c:pt>
              </c:numCache>
            </c:numRef>
          </c:val>
          <c:extLst>
            <c:ext xmlns:c16="http://schemas.microsoft.com/office/drawing/2014/chart" uri="{C3380CC4-5D6E-409C-BE32-E72D297353CC}">
              <c16:uniqueId val="{00000002-7C0A-46FD-9AAC-7ED7F1BAE6B1}"/>
            </c:ext>
          </c:extLst>
        </c:ser>
        <c:ser>
          <c:idx val="3"/>
          <c:order val="3"/>
          <c:tx>
            <c:strRef>
              <c:f>Sheet1!$F$344</c:f>
              <c:strCache>
                <c:ptCount val="1"/>
                <c:pt idx="0">
                  <c:v>Aλλος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Sheet1!$B$345:$B$350</c:f>
              <c:strCache>
                <c:ptCount val="6"/>
                <c:pt idx="0">
                  <c:v>Ν.Δ.</c:v>
                </c:pt>
                <c:pt idx="1">
                  <c:v>ΣΥΡΙΖΑ</c:v>
                </c:pt>
                <c:pt idx="2">
                  <c:v>ΚΙΝΑΛ</c:v>
                </c:pt>
                <c:pt idx="3">
                  <c:v>Κ.Κ.Ε.</c:v>
                </c:pt>
                <c:pt idx="4">
                  <c:v>ΕΛΛΗΝΙΚΗ ΛΥΣΗ</c:v>
                </c:pt>
                <c:pt idx="5">
                  <c:v>ΜΕΡΑ 25</c:v>
                </c:pt>
              </c:strCache>
            </c:strRef>
          </c:cat>
          <c:val>
            <c:numRef>
              <c:f>Sheet1!$F$345:$F$350</c:f>
              <c:numCache>
                <c:formatCode>0.0</c:formatCode>
                <c:ptCount val="6"/>
                <c:pt idx="0">
                  <c:v>0.59523809523809523</c:v>
                </c:pt>
                <c:pt idx="1">
                  <c:v>1.5094339622641511</c:v>
                </c:pt>
                <c:pt idx="2">
                  <c:v>4.3478260869565215</c:v>
                </c:pt>
                <c:pt idx="3">
                  <c:v>6.8181818181818183</c:v>
                </c:pt>
                <c:pt idx="4">
                  <c:v>12.903225806451612</c:v>
                </c:pt>
              </c:numCache>
            </c:numRef>
          </c:val>
          <c:extLst>
            <c:ext xmlns:c16="http://schemas.microsoft.com/office/drawing/2014/chart" uri="{C3380CC4-5D6E-409C-BE32-E72D297353CC}">
              <c16:uniqueId val="{00000003-7C0A-46FD-9AAC-7ED7F1BAE6B1}"/>
            </c:ext>
          </c:extLst>
        </c:ser>
        <c:ser>
          <c:idx val="4"/>
          <c:order val="4"/>
          <c:tx>
            <c:strRef>
              <c:f>Sheet1!$G$344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Sheet1!$B$345:$B$350</c:f>
              <c:strCache>
                <c:ptCount val="6"/>
                <c:pt idx="0">
                  <c:v>Ν.Δ.</c:v>
                </c:pt>
                <c:pt idx="1">
                  <c:v>ΣΥΡΙΖΑ</c:v>
                </c:pt>
                <c:pt idx="2">
                  <c:v>ΚΙΝΑΛ</c:v>
                </c:pt>
                <c:pt idx="3">
                  <c:v>Κ.Κ.Ε.</c:v>
                </c:pt>
                <c:pt idx="4">
                  <c:v>ΕΛΛΗΝΙΚΗ ΛΥΣΗ</c:v>
                </c:pt>
                <c:pt idx="5">
                  <c:v>ΜΕΡΑ 25</c:v>
                </c:pt>
              </c:strCache>
            </c:strRef>
          </c:cat>
          <c:val>
            <c:numRef>
              <c:f>Sheet1!$G$345:$G$350</c:f>
              <c:numCache>
                <c:formatCode>0.0</c:formatCode>
                <c:ptCount val="6"/>
                <c:pt idx="0">
                  <c:v>1.4880952380952381</c:v>
                </c:pt>
                <c:pt idx="1">
                  <c:v>1.8867924528301887</c:v>
                </c:pt>
                <c:pt idx="3">
                  <c:v>2.2727272727272729</c:v>
                </c:pt>
              </c:numCache>
            </c:numRef>
          </c:val>
          <c:extLst>
            <c:ext xmlns:c16="http://schemas.microsoft.com/office/drawing/2014/chart" uri="{C3380CC4-5D6E-409C-BE32-E72D297353CC}">
              <c16:uniqueId val="{00000004-7C0A-46FD-9AAC-7ED7F1BAE6B1}"/>
            </c:ext>
          </c:extLst>
        </c:ser>
        <c:dLbls>
          <c:showLegendKey val="0"/>
          <c:showVal val="1"/>
          <c:showCatName val="0"/>
          <c:showSerName val="0"/>
          <c:showPercent val="0"/>
          <c:showBubbleSize val="0"/>
        </c:dLbls>
        <c:gapWidth val="95"/>
        <c:gapDepth val="95"/>
        <c:shape val="box"/>
        <c:axId val="167903232"/>
        <c:axId val="167904768"/>
        <c:axId val="0"/>
      </c:bar3DChart>
      <c:catAx>
        <c:axId val="167903232"/>
        <c:scaling>
          <c:orientation val="maxMin"/>
        </c:scaling>
        <c:delete val="0"/>
        <c:axPos val="l"/>
        <c:numFmt formatCode="General" sourceLinked="0"/>
        <c:majorTickMark val="none"/>
        <c:minorTickMark val="none"/>
        <c:tickLblPos val="nextTo"/>
        <c:crossAx val="167904768"/>
        <c:crosses val="autoZero"/>
        <c:auto val="1"/>
        <c:lblAlgn val="ctr"/>
        <c:lblOffset val="100"/>
        <c:noMultiLvlLbl val="0"/>
      </c:catAx>
      <c:valAx>
        <c:axId val="167904768"/>
        <c:scaling>
          <c:orientation val="minMax"/>
        </c:scaling>
        <c:delete val="1"/>
        <c:axPos val="t"/>
        <c:numFmt formatCode="0%" sourceLinked="1"/>
        <c:majorTickMark val="out"/>
        <c:minorTickMark val="none"/>
        <c:tickLblPos val="nextTo"/>
        <c:crossAx val="167903232"/>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49209309246901323"/>
          <c:y val="9.4891315132126036E-2"/>
          <c:w val="0.50139012682065764"/>
          <c:h val="0.87727652890579577"/>
        </c:manualLayout>
      </c:layout>
      <c:bar3DChart>
        <c:barDir val="bar"/>
        <c:grouping val="percentStacked"/>
        <c:varyColors val="0"/>
        <c:ser>
          <c:idx val="0"/>
          <c:order val="0"/>
          <c:tx>
            <c:strRef>
              <c:f>Sheet1!$C$344</c:f>
              <c:strCache>
                <c:ptCount val="1"/>
                <c:pt idx="0">
                  <c:v>Κ. Μητσοτάκης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Sheet1!$B$366:$B$372</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Sheet1!$C$366:$C$372</c:f>
              <c:numCache>
                <c:formatCode>0.0</c:formatCode>
                <c:ptCount val="7"/>
                <c:pt idx="0">
                  <c:v>4.895104895104895</c:v>
                </c:pt>
                <c:pt idx="1">
                  <c:v>12.962962962962964</c:v>
                </c:pt>
                <c:pt idx="2">
                  <c:v>42.129629629629626</c:v>
                </c:pt>
                <c:pt idx="3">
                  <c:v>79.617834394904463</c:v>
                </c:pt>
                <c:pt idx="4">
                  <c:v>73.228346456692918</c:v>
                </c:pt>
                <c:pt idx="5">
                  <c:v>27.659574468085108</c:v>
                </c:pt>
                <c:pt idx="6">
                  <c:v>21.951219512195124</c:v>
                </c:pt>
              </c:numCache>
            </c:numRef>
          </c:val>
          <c:extLst>
            <c:ext xmlns:c16="http://schemas.microsoft.com/office/drawing/2014/chart" uri="{C3380CC4-5D6E-409C-BE32-E72D297353CC}">
              <c16:uniqueId val="{00000000-0DFA-4A31-A5A2-000D1E18E180}"/>
            </c:ext>
          </c:extLst>
        </c:ser>
        <c:ser>
          <c:idx val="1"/>
          <c:order val="1"/>
          <c:tx>
            <c:strRef>
              <c:f>Sheet1!$D$344</c:f>
              <c:strCache>
                <c:ptCount val="1"/>
                <c:pt idx="0">
                  <c:v>Α. Τσίπρας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Sheet1!$B$366:$B$372</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Sheet1!$D$366:$D$372</c:f>
              <c:numCache>
                <c:formatCode>0.0</c:formatCode>
                <c:ptCount val="7"/>
                <c:pt idx="0">
                  <c:v>48.951048951048953</c:v>
                </c:pt>
                <c:pt idx="1">
                  <c:v>48.76543209876543</c:v>
                </c:pt>
                <c:pt idx="2">
                  <c:v>18.981481481481481</c:v>
                </c:pt>
                <c:pt idx="3">
                  <c:v>7.6433121019108281</c:v>
                </c:pt>
                <c:pt idx="4">
                  <c:v>2.3622047244094486</c:v>
                </c:pt>
                <c:pt idx="5">
                  <c:v>9.2198581560283692</c:v>
                </c:pt>
                <c:pt idx="6">
                  <c:v>34.146341463414636</c:v>
                </c:pt>
              </c:numCache>
            </c:numRef>
          </c:val>
          <c:extLst>
            <c:ext xmlns:c16="http://schemas.microsoft.com/office/drawing/2014/chart" uri="{C3380CC4-5D6E-409C-BE32-E72D297353CC}">
              <c16:uniqueId val="{00000001-0DFA-4A31-A5A2-000D1E18E180}"/>
            </c:ext>
          </c:extLst>
        </c:ser>
        <c:ser>
          <c:idx val="2"/>
          <c:order val="2"/>
          <c:tx>
            <c:strRef>
              <c:f>Sheet1!$E$344</c:f>
              <c:strCache>
                <c:ptCount val="1"/>
                <c:pt idx="0">
                  <c:v>Κανένας από τους δύο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Sheet1!$B$366:$B$372</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Sheet1!$E$366:$E$372</c:f>
              <c:numCache>
                <c:formatCode>0.0</c:formatCode>
                <c:ptCount val="7"/>
                <c:pt idx="0">
                  <c:v>38.46153846153846</c:v>
                </c:pt>
                <c:pt idx="1">
                  <c:v>34.567901234567898</c:v>
                </c:pt>
                <c:pt idx="2">
                  <c:v>33.333333333333336</c:v>
                </c:pt>
                <c:pt idx="3">
                  <c:v>10.828025477707007</c:v>
                </c:pt>
                <c:pt idx="4">
                  <c:v>22.047244094488189</c:v>
                </c:pt>
                <c:pt idx="5">
                  <c:v>54.609929078014183</c:v>
                </c:pt>
                <c:pt idx="6">
                  <c:v>39.024390243902438</c:v>
                </c:pt>
              </c:numCache>
            </c:numRef>
          </c:val>
          <c:extLst>
            <c:ext xmlns:c16="http://schemas.microsoft.com/office/drawing/2014/chart" uri="{C3380CC4-5D6E-409C-BE32-E72D297353CC}">
              <c16:uniqueId val="{00000002-0DFA-4A31-A5A2-000D1E18E180}"/>
            </c:ext>
          </c:extLst>
        </c:ser>
        <c:ser>
          <c:idx val="3"/>
          <c:order val="3"/>
          <c:tx>
            <c:strRef>
              <c:f>Sheet1!$F$344</c:f>
              <c:strCache>
                <c:ptCount val="1"/>
                <c:pt idx="0">
                  <c:v>Aλλος</c:v>
                </c:pt>
              </c:strCache>
            </c:strRef>
          </c:tx>
          <c:invertIfNegative val="0"/>
          <c:dLbls>
            <c:dLbl>
              <c:idx val="3"/>
              <c:layout>
                <c:manualLayout>
                  <c:x val="1.9115669257789549E-16"/>
                  <c:y val="2.53019599655255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DFA-4A31-A5A2-000D1E18E180}"/>
                </c:ext>
              </c:extLst>
            </c:dLbl>
            <c:dLbl>
              <c:idx val="4"/>
              <c:layout>
                <c:manualLayout>
                  <c:x val="1.3033561420656282E-3"/>
                  <c:y val="3.79529399482883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DFA-4A31-A5A2-000D1E18E18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Sheet1!$B$366:$B$372</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Sheet1!$F$366:$F$372</c:f>
              <c:numCache>
                <c:formatCode>0.0</c:formatCode>
                <c:ptCount val="7"/>
                <c:pt idx="0">
                  <c:v>6.2937062937062933</c:v>
                </c:pt>
                <c:pt idx="1">
                  <c:v>1.8518518518518519</c:v>
                </c:pt>
                <c:pt idx="2">
                  <c:v>4.6296296296296298</c:v>
                </c:pt>
                <c:pt idx="3">
                  <c:v>0.63694267515923564</c:v>
                </c:pt>
                <c:pt idx="4">
                  <c:v>0.78740157480314965</c:v>
                </c:pt>
                <c:pt idx="5">
                  <c:v>5.6737588652482271</c:v>
                </c:pt>
              </c:numCache>
            </c:numRef>
          </c:val>
          <c:extLst>
            <c:ext xmlns:c16="http://schemas.microsoft.com/office/drawing/2014/chart" uri="{C3380CC4-5D6E-409C-BE32-E72D297353CC}">
              <c16:uniqueId val="{00000003-0DFA-4A31-A5A2-000D1E18E180}"/>
            </c:ext>
          </c:extLst>
        </c:ser>
        <c:ser>
          <c:idx val="4"/>
          <c:order val="4"/>
          <c:tx>
            <c:strRef>
              <c:f>Sheet1!$G$344</c:f>
              <c:strCache>
                <c:ptCount val="1"/>
                <c:pt idx="0">
                  <c:v>ΔΓ/ΔΑ</c:v>
                </c:pt>
              </c:strCache>
            </c:strRef>
          </c:tx>
          <c:invertIfNegative val="0"/>
          <c:dLbls>
            <c:dLbl>
              <c:idx val="0"/>
              <c:layout>
                <c:manualLayout>
                  <c:x val="9.1234929944607364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DFA-4A31-A5A2-000D1E18E180}"/>
                </c:ext>
              </c:extLst>
            </c:dLbl>
            <c:dLbl>
              <c:idx val="1"/>
              <c:layout>
                <c:manualLayout>
                  <c:x val="1.731524028704623E-2"/>
                  <c:y val="1.9922803127099728E-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DFA-4A31-A5A2-000D1E18E180}"/>
                </c:ext>
              </c:extLst>
            </c:dLbl>
            <c:dLbl>
              <c:idx val="2"/>
              <c:layout>
                <c:manualLayout>
                  <c:x val="1.5123036306678673E-2"/>
                  <c:y val="-4.638639074391938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DFA-4A31-A5A2-000D1E18E180}"/>
                </c:ext>
              </c:extLst>
            </c:dLbl>
            <c:dLbl>
              <c:idx val="3"/>
              <c:layout>
                <c:manualLayout>
                  <c:x val="9.4301408804837814E-3"/>
                  <c:y val="2.53039522458378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DFA-4A31-A5A2-000D1E18E180}"/>
                </c:ext>
              </c:extLst>
            </c:dLbl>
            <c:dLbl>
              <c:idx val="4"/>
              <c:layout>
                <c:manualLayout>
                  <c:x val="1.6659354530830273E-2"/>
                  <c:y val="9.2772781487838771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DFA-4A31-A5A2-000D1E18E180}"/>
                </c:ext>
              </c:extLst>
            </c:dLbl>
            <c:dLbl>
              <c:idx val="5"/>
              <c:layout>
                <c:manualLayout>
                  <c:x val="1.173020527859237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DFA-4A31-A5A2-000D1E18E180}"/>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Sheet1!$B$366:$B$372</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Sheet1!$G$366:$G$372</c:f>
              <c:numCache>
                <c:formatCode>0.0</c:formatCode>
                <c:ptCount val="7"/>
                <c:pt idx="0">
                  <c:v>1.3986013986013985</c:v>
                </c:pt>
                <c:pt idx="1">
                  <c:v>1.8518518518518519</c:v>
                </c:pt>
                <c:pt idx="2">
                  <c:v>0.92592592592592593</c:v>
                </c:pt>
                <c:pt idx="3">
                  <c:v>1.2738853503184713</c:v>
                </c:pt>
                <c:pt idx="4">
                  <c:v>1.5748031496062993</c:v>
                </c:pt>
                <c:pt idx="5">
                  <c:v>2.8368794326241136</c:v>
                </c:pt>
                <c:pt idx="6">
                  <c:v>4.8780487804878048</c:v>
                </c:pt>
              </c:numCache>
            </c:numRef>
          </c:val>
          <c:extLst>
            <c:ext xmlns:c16="http://schemas.microsoft.com/office/drawing/2014/chart" uri="{C3380CC4-5D6E-409C-BE32-E72D297353CC}">
              <c16:uniqueId val="{00000004-0DFA-4A31-A5A2-000D1E18E180}"/>
            </c:ext>
          </c:extLst>
        </c:ser>
        <c:dLbls>
          <c:showLegendKey val="0"/>
          <c:showVal val="1"/>
          <c:showCatName val="0"/>
          <c:showSerName val="0"/>
          <c:showPercent val="0"/>
          <c:showBubbleSize val="0"/>
        </c:dLbls>
        <c:gapWidth val="95"/>
        <c:gapDepth val="95"/>
        <c:shape val="box"/>
        <c:axId val="168361984"/>
        <c:axId val="168363520"/>
        <c:axId val="0"/>
      </c:bar3DChart>
      <c:catAx>
        <c:axId val="168361984"/>
        <c:scaling>
          <c:orientation val="maxMin"/>
        </c:scaling>
        <c:delete val="0"/>
        <c:axPos val="l"/>
        <c:numFmt formatCode="General" sourceLinked="0"/>
        <c:majorTickMark val="none"/>
        <c:minorTickMark val="none"/>
        <c:tickLblPos val="nextTo"/>
        <c:crossAx val="168363520"/>
        <c:crosses val="autoZero"/>
        <c:auto val="1"/>
        <c:lblAlgn val="ctr"/>
        <c:lblOffset val="100"/>
        <c:noMultiLvlLbl val="0"/>
      </c:catAx>
      <c:valAx>
        <c:axId val="168363520"/>
        <c:scaling>
          <c:orientation val="minMax"/>
        </c:scaling>
        <c:delete val="1"/>
        <c:axPos val="t"/>
        <c:numFmt formatCode="0%" sourceLinked="1"/>
        <c:majorTickMark val="out"/>
        <c:minorTickMark val="none"/>
        <c:tickLblPos val="nextTo"/>
        <c:crossAx val="168361984"/>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2"/>
            </a:solidFill>
          </c:spPr>
          <c:invertIfNegative val="0"/>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Sheet1!$B$72:$B$76</c:f>
              <c:strCache>
                <c:ptCount val="5"/>
                <c:pt idx="0">
                  <c:v>Κ. Μητσοτάκης</c:v>
                </c:pt>
                <c:pt idx="1">
                  <c:v>Α. Τσίπρας</c:v>
                </c:pt>
                <c:pt idx="2">
                  <c:v>Κανένας από τους δύο</c:v>
                </c:pt>
                <c:pt idx="3">
                  <c:v>Άλλον</c:v>
                </c:pt>
                <c:pt idx="4">
                  <c:v>ΔΓ/ΔΑ</c:v>
                </c:pt>
              </c:strCache>
            </c:strRef>
          </c:cat>
          <c:val>
            <c:numRef>
              <c:f>Sheet1!$E$72:$E$76</c:f>
              <c:numCache>
                <c:formatCode>0.0</c:formatCode>
                <c:ptCount val="5"/>
                <c:pt idx="0">
                  <c:v>39.781710319803068</c:v>
                </c:pt>
                <c:pt idx="1">
                  <c:v>28.870106121038429</c:v>
                </c:pt>
                <c:pt idx="2">
                  <c:v>28.508689829947141</c:v>
                </c:pt>
                <c:pt idx="3">
                  <c:v>2.5788708260738087</c:v>
                </c:pt>
                <c:pt idx="4">
                  <c:v>0.26062290313755404</c:v>
                </c:pt>
              </c:numCache>
            </c:numRef>
          </c:val>
          <c:extLst>
            <c:ext xmlns:c16="http://schemas.microsoft.com/office/drawing/2014/chart" uri="{C3380CC4-5D6E-409C-BE32-E72D297353CC}">
              <c16:uniqueId val="{00000000-1972-4037-B6CA-15C1A85E9947}"/>
            </c:ext>
          </c:extLst>
        </c:ser>
        <c:dLbls>
          <c:showLegendKey val="0"/>
          <c:showVal val="1"/>
          <c:showCatName val="0"/>
          <c:showSerName val="0"/>
          <c:showPercent val="0"/>
          <c:showBubbleSize val="0"/>
        </c:dLbls>
        <c:gapWidth val="150"/>
        <c:shape val="box"/>
        <c:axId val="168400384"/>
        <c:axId val="168407424"/>
        <c:axId val="0"/>
      </c:bar3DChart>
      <c:catAx>
        <c:axId val="168400384"/>
        <c:scaling>
          <c:orientation val="minMax"/>
        </c:scaling>
        <c:delete val="0"/>
        <c:axPos val="b"/>
        <c:numFmt formatCode="General" sourceLinked="0"/>
        <c:majorTickMark val="none"/>
        <c:minorTickMark val="none"/>
        <c:tickLblPos val="nextTo"/>
        <c:crossAx val="168407424"/>
        <c:crosses val="autoZero"/>
        <c:auto val="1"/>
        <c:lblAlgn val="ctr"/>
        <c:lblOffset val="100"/>
        <c:noMultiLvlLbl val="0"/>
      </c:catAx>
      <c:valAx>
        <c:axId val="168407424"/>
        <c:scaling>
          <c:orientation val="minMax"/>
        </c:scaling>
        <c:delete val="1"/>
        <c:axPos val="l"/>
        <c:numFmt formatCode="0.0" sourceLinked="1"/>
        <c:majorTickMark val="none"/>
        <c:minorTickMark val="none"/>
        <c:tickLblPos val="nextTo"/>
        <c:crossAx val="168400384"/>
        <c:crosses val="autoZero"/>
        <c:crossBetween val="between"/>
      </c:valAx>
    </c:plotArea>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796199228762094"/>
          <c:y val="8.856048011700593E-2"/>
          <c:w val="0.80604315956106665"/>
          <c:h val="0.88546423340644964"/>
        </c:manualLayout>
      </c:layout>
      <c:bar3DChart>
        <c:barDir val="bar"/>
        <c:grouping val="percentStacked"/>
        <c:varyColors val="0"/>
        <c:ser>
          <c:idx val="0"/>
          <c:order val="0"/>
          <c:tx>
            <c:strRef>
              <c:f>[OUTPUT.xls]Sheet!$B$514</c:f>
              <c:strCache>
                <c:ptCount val="1"/>
                <c:pt idx="0">
                  <c:v>Κ. Μητσοτάκης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[OUTPUT.xls]Sheet!$A$515:$A$520</c:f>
              <c:strCache>
                <c:ptCount val="6"/>
                <c:pt idx="0">
                  <c:v>Ν.Δ.</c:v>
                </c:pt>
                <c:pt idx="1">
                  <c:v>ΣΥΡΙΖΑ</c:v>
                </c:pt>
                <c:pt idx="2">
                  <c:v>ΚΙΝΑΛ</c:v>
                </c:pt>
                <c:pt idx="3">
                  <c:v>Κ.Κ.Ε.</c:v>
                </c:pt>
                <c:pt idx="4">
                  <c:v>ΕΛΛΗΝΙΚΗ ΛΥΣΗ</c:v>
                </c:pt>
                <c:pt idx="5">
                  <c:v>ΜΕΡΑ 25</c:v>
                </c:pt>
              </c:strCache>
            </c:strRef>
          </c:cat>
          <c:val>
            <c:numRef>
              <c:f>[OUTPUT.xls]Sheet!$B$515:$B$520</c:f>
              <c:numCache>
                <c:formatCode>#,##0.0%</c:formatCode>
                <c:ptCount val="6"/>
                <c:pt idx="0">
                  <c:v>0.74493927125506076</c:v>
                </c:pt>
                <c:pt idx="1">
                  <c:v>0.1791907514450867</c:v>
                </c:pt>
                <c:pt idx="2">
                  <c:v>0.39655172413793105</c:v>
                </c:pt>
                <c:pt idx="4">
                  <c:v>0.2</c:v>
                </c:pt>
              </c:numCache>
            </c:numRef>
          </c:val>
          <c:extLst>
            <c:ext xmlns:c16="http://schemas.microsoft.com/office/drawing/2014/chart" uri="{C3380CC4-5D6E-409C-BE32-E72D297353CC}">
              <c16:uniqueId val="{00000000-A54C-4B08-B86A-1E2A481614C7}"/>
            </c:ext>
          </c:extLst>
        </c:ser>
        <c:ser>
          <c:idx val="1"/>
          <c:order val="1"/>
          <c:tx>
            <c:strRef>
              <c:f>[OUTPUT.xls]Sheet!$C$514</c:f>
              <c:strCache>
                <c:ptCount val="1"/>
                <c:pt idx="0">
                  <c:v>Α. Τσίπρας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[OUTPUT.xls]Sheet!$A$515:$A$520</c:f>
              <c:strCache>
                <c:ptCount val="6"/>
                <c:pt idx="0">
                  <c:v>Ν.Δ.</c:v>
                </c:pt>
                <c:pt idx="1">
                  <c:v>ΣΥΡΙΖΑ</c:v>
                </c:pt>
                <c:pt idx="2">
                  <c:v>ΚΙΝΑΛ</c:v>
                </c:pt>
                <c:pt idx="3">
                  <c:v>Κ.Κ.Ε.</c:v>
                </c:pt>
                <c:pt idx="4">
                  <c:v>ΕΛΛΗΝΙΚΗ ΛΥΣΗ</c:v>
                </c:pt>
                <c:pt idx="5">
                  <c:v>ΜΕΡΑ 25</c:v>
                </c:pt>
              </c:strCache>
            </c:strRef>
          </c:cat>
          <c:val>
            <c:numRef>
              <c:f>[OUTPUT.xls]Sheet!$C$515:$C$520</c:f>
              <c:numCache>
                <c:formatCode>#,##0.0%</c:formatCode>
                <c:ptCount val="6"/>
                <c:pt idx="0">
                  <c:v>0.10526315789473685</c:v>
                </c:pt>
                <c:pt idx="1">
                  <c:v>0.64161849710982666</c:v>
                </c:pt>
                <c:pt idx="2">
                  <c:v>0.18965517241379309</c:v>
                </c:pt>
                <c:pt idx="3">
                  <c:v>0.3125</c:v>
                </c:pt>
                <c:pt idx="4">
                  <c:v>6.6666666666666666E-2</c:v>
                </c:pt>
                <c:pt idx="5">
                  <c:v>0.5</c:v>
                </c:pt>
              </c:numCache>
            </c:numRef>
          </c:val>
          <c:extLst>
            <c:ext xmlns:c16="http://schemas.microsoft.com/office/drawing/2014/chart" uri="{C3380CC4-5D6E-409C-BE32-E72D297353CC}">
              <c16:uniqueId val="{00000001-A54C-4B08-B86A-1E2A481614C7}"/>
            </c:ext>
          </c:extLst>
        </c:ser>
        <c:ser>
          <c:idx val="2"/>
          <c:order val="2"/>
          <c:tx>
            <c:strRef>
              <c:f>[OUTPUT.xls]Sheet!$D$514</c:f>
              <c:strCache>
                <c:ptCount val="1"/>
                <c:pt idx="0">
                  <c:v>Κανένας από τους δύο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[OUTPUT.xls]Sheet!$A$515:$A$520</c:f>
              <c:strCache>
                <c:ptCount val="6"/>
                <c:pt idx="0">
                  <c:v>Ν.Δ.</c:v>
                </c:pt>
                <c:pt idx="1">
                  <c:v>ΣΥΡΙΖΑ</c:v>
                </c:pt>
                <c:pt idx="2">
                  <c:v>ΚΙΝΑΛ</c:v>
                </c:pt>
                <c:pt idx="3">
                  <c:v>Κ.Κ.Ε.</c:v>
                </c:pt>
                <c:pt idx="4">
                  <c:v>ΕΛΛΗΝΙΚΗ ΛΥΣΗ</c:v>
                </c:pt>
                <c:pt idx="5">
                  <c:v>ΜΕΡΑ 25</c:v>
                </c:pt>
              </c:strCache>
            </c:strRef>
          </c:cat>
          <c:val>
            <c:numRef>
              <c:f>[OUTPUT.xls]Sheet!$D$515:$D$520</c:f>
              <c:numCache>
                <c:formatCode>#,##0.0%</c:formatCode>
                <c:ptCount val="6"/>
                <c:pt idx="0">
                  <c:v>0.13765182186234817</c:v>
                </c:pt>
                <c:pt idx="1">
                  <c:v>0.17341040462427745</c:v>
                </c:pt>
                <c:pt idx="2">
                  <c:v>0.36206896551724133</c:v>
                </c:pt>
                <c:pt idx="3">
                  <c:v>0.5625</c:v>
                </c:pt>
                <c:pt idx="4">
                  <c:v>0.73333333333333328</c:v>
                </c:pt>
                <c:pt idx="5">
                  <c:v>0.5</c:v>
                </c:pt>
              </c:numCache>
            </c:numRef>
          </c:val>
          <c:extLst>
            <c:ext xmlns:c16="http://schemas.microsoft.com/office/drawing/2014/chart" uri="{C3380CC4-5D6E-409C-BE32-E72D297353CC}">
              <c16:uniqueId val="{00000002-A54C-4B08-B86A-1E2A481614C7}"/>
            </c:ext>
          </c:extLst>
        </c:ser>
        <c:ser>
          <c:idx val="3"/>
          <c:order val="3"/>
          <c:tx>
            <c:strRef>
              <c:f>[OUTPUT.xls]Sheet!$E$514</c:f>
              <c:strCache>
                <c:ptCount val="1"/>
                <c:pt idx="0">
                  <c:v>Άλλον</c:v>
                </c:pt>
              </c:strCache>
            </c:strRef>
          </c:tx>
          <c:invertIfNegative val="0"/>
          <c:dLbls>
            <c:dLbl>
              <c:idx val="0"/>
              <c:layout>
                <c:manualLayout>
                  <c:x val="-1.9115669257789549E-16"/>
                  <c:y val="4.72277935937171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54C-4B08-B86A-1E2A481614C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[OUTPUT.xls]Sheet!$A$515:$A$520</c:f>
              <c:strCache>
                <c:ptCount val="6"/>
                <c:pt idx="0">
                  <c:v>Ν.Δ.</c:v>
                </c:pt>
                <c:pt idx="1">
                  <c:v>ΣΥΡΙΖΑ</c:v>
                </c:pt>
                <c:pt idx="2">
                  <c:v>ΚΙΝΑΛ</c:v>
                </c:pt>
                <c:pt idx="3">
                  <c:v>Κ.Κ.Ε.</c:v>
                </c:pt>
                <c:pt idx="4">
                  <c:v>ΕΛΛΗΝΙΚΗ ΛΥΣΗ</c:v>
                </c:pt>
                <c:pt idx="5">
                  <c:v>ΜΕΡΑ 25</c:v>
                </c:pt>
              </c:strCache>
            </c:strRef>
          </c:cat>
          <c:val>
            <c:numRef>
              <c:f>[OUTPUT.xls]Sheet!$E$515:$E$520</c:f>
              <c:numCache>
                <c:formatCode>#,##0.0%</c:formatCode>
                <c:ptCount val="6"/>
                <c:pt idx="0">
                  <c:v>8.0971659919028341E-3</c:v>
                </c:pt>
                <c:pt idx="1">
                  <c:v>5.7803468208092491E-3</c:v>
                </c:pt>
                <c:pt idx="2">
                  <c:v>5.1724137931034482E-2</c:v>
                </c:pt>
                <c:pt idx="3">
                  <c:v>0.125</c:v>
                </c:pt>
              </c:numCache>
            </c:numRef>
          </c:val>
          <c:extLst>
            <c:ext xmlns:c16="http://schemas.microsoft.com/office/drawing/2014/chart" uri="{C3380CC4-5D6E-409C-BE32-E72D297353CC}">
              <c16:uniqueId val="{00000003-A54C-4B08-B86A-1E2A481614C7}"/>
            </c:ext>
          </c:extLst>
        </c:ser>
        <c:ser>
          <c:idx val="4"/>
          <c:order val="4"/>
          <c:tx>
            <c:strRef>
              <c:f>[OUTPUT.xls]Sheet!$F$514</c:f>
              <c:strCache>
                <c:ptCount val="1"/>
                <c:pt idx="0">
                  <c:v>ΔΓ/ΔΑ</c:v>
                </c:pt>
              </c:strCache>
            </c:strRef>
          </c:tx>
          <c:invertIfNegative val="0"/>
          <c:dLbls>
            <c:dLbl>
              <c:idx val="0"/>
              <c:layout>
                <c:manualLayout>
                  <c:x val="1.564027370478983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54C-4B08-B86A-1E2A481614C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[OUTPUT.xls]Sheet!$A$515:$A$520</c:f>
              <c:strCache>
                <c:ptCount val="6"/>
                <c:pt idx="0">
                  <c:v>Ν.Δ.</c:v>
                </c:pt>
                <c:pt idx="1">
                  <c:v>ΣΥΡΙΖΑ</c:v>
                </c:pt>
                <c:pt idx="2">
                  <c:v>ΚΙΝΑΛ</c:v>
                </c:pt>
                <c:pt idx="3">
                  <c:v>Κ.Κ.Ε.</c:v>
                </c:pt>
                <c:pt idx="4">
                  <c:v>ΕΛΛΗΝΙΚΗ ΛΥΣΗ</c:v>
                </c:pt>
                <c:pt idx="5">
                  <c:v>ΜΕΡΑ 25</c:v>
                </c:pt>
              </c:strCache>
            </c:strRef>
          </c:cat>
          <c:val>
            <c:numRef>
              <c:f>[OUTPUT.xls]Sheet!$F$515:$F$520</c:f>
              <c:numCache>
                <c:formatCode>General</c:formatCode>
                <c:ptCount val="6"/>
                <c:pt idx="0" formatCode="#,##0.0%">
                  <c:v>4.048582995951417E-3</c:v>
                </c:pt>
              </c:numCache>
            </c:numRef>
          </c:val>
          <c:extLst>
            <c:ext xmlns:c16="http://schemas.microsoft.com/office/drawing/2014/chart" uri="{C3380CC4-5D6E-409C-BE32-E72D297353CC}">
              <c16:uniqueId val="{00000004-A54C-4B08-B86A-1E2A481614C7}"/>
            </c:ext>
          </c:extLst>
        </c:ser>
        <c:dLbls>
          <c:showLegendKey val="0"/>
          <c:showVal val="1"/>
          <c:showCatName val="0"/>
          <c:showSerName val="0"/>
          <c:showPercent val="0"/>
          <c:showBubbleSize val="0"/>
        </c:dLbls>
        <c:gapWidth val="95"/>
        <c:gapDepth val="95"/>
        <c:shape val="box"/>
        <c:axId val="168466688"/>
        <c:axId val="168472576"/>
        <c:axId val="0"/>
      </c:bar3DChart>
      <c:catAx>
        <c:axId val="168466688"/>
        <c:scaling>
          <c:orientation val="maxMin"/>
        </c:scaling>
        <c:delete val="0"/>
        <c:axPos val="l"/>
        <c:numFmt formatCode="General" sourceLinked="0"/>
        <c:majorTickMark val="none"/>
        <c:minorTickMark val="none"/>
        <c:tickLblPos val="nextTo"/>
        <c:crossAx val="168472576"/>
        <c:crosses val="autoZero"/>
        <c:auto val="1"/>
        <c:lblAlgn val="ctr"/>
        <c:lblOffset val="100"/>
        <c:noMultiLvlLbl val="0"/>
      </c:catAx>
      <c:valAx>
        <c:axId val="168472576"/>
        <c:scaling>
          <c:orientation val="minMax"/>
        </c:scaling>
        <c:delete val="1"/>
        <c:axPos val="t"/>
        <c:numFmt formatCode="0%" sourceLinked="1"/>
        <c:majorTickMark val="out"/>
        <c:minorTickMark val="none"/>
        <c:tickLblPos val="nextTo"/>
        <c:crossAx val="168466688"/>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5806559370694498"/>
          <c:y val="7.6296919383048056E-2"/>
          <c:w val="0.82759748873033101"/>
          <c:h val="0.8907664377237503"/>
        </c:manualLayout>
      </c:layout>
      <c:bar3DChart>
        <c:barDir val="bar"/>
        <c:grouping val="percentStacked"/>
        <c:varyColors val="0"/>
        <c:ser>
          <c:idx val="0"/>
          <c:order val="0"/>
          <c:tx>
            <c:strRef>
              <c:f>[OUTPUT.xls]Sheet!$B$34</c:f>
              <c:strCache>
                <c:ptCount val="1"/>
                <c:pt idx="0">
                  <c:v>ΠΟΛΥ</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[OUTPUT.xls]Sheet!$A$35:$A$40</c:f>
              <c:strCache>
                <c:ptCount val="6"/>
                <c:pt idx="0">
                  <c:v>Ν.Δ.</c:v>
                </c:pt>
                <c:pt idx="1">
                  <c:v>ΣΥΡΙΖΑ</c:v>
                </c:pt>
                <c:pt idx="2">
                  <c:v>ΚΙΝΑΛ</c:v>
                </c:pt>
                <c:pt idx="3">
                  <c:v>Κ.Κ.Ε.</c:v>
                </c:pt>
                <c:pt idx="4">
                  <c:v>ΕΛΛΗΝΙΚΗ ΛΥΣΗ</c:v>
                </c:pt>
                <c:pt idx="5">
                  <c:v>ΜΕΡΑ 25</c:v>
                </c:pt>
              </c:strCache>
            </c:strRef>
          </c:cat>
          <c:val>
            <c:numRef>
              <c:f>[OUTPUT.xls]Sheet!$B$35:$B$40</c:f>
              <c:numCache>
                <c:formatCode>#,##0.0%</c:formatCode>
                <c:ptCount val="6"/>
                <c:pt idx="0">
                  <c:v>0.24260355029585801</c:v>
                </c:pt>
                <c:pt idx="1">
                  <c:v>5.6818181818181816E-2</c:v>
                </c:pt>
                <c:pt idx="2">
                  <c:v>5.8823529411764712E-2</c:v>
                </c:pt>
                <c:pt idx="3">
                  <c:v>2.2727272727272728E-2</c:v>
                </c:pt>
              </c:numCache>
            </c:numRef>
          </c:val>
          <c:extLst>
            <c:ext xmlns:c16="http://schemas.microsoft.com/office/drawing/2014/chart" uri="{C3380CC4-5D6E-409C-BE32-E72D297353CC}">
              <c16:uniqueId val="{00000000-7622-4F9E-A60D-74C84838AB8A}"/>
            </c:ext>
          </c:extLst>
        </c:ser>
        <c:ser>
          <c:idx val="1"/>
          <c:order val="1"/>
          <c:tx>
            <c:strRef>
              <c:f>[OUTPUT.xls]Sheet!$C$34</c:f>
              <c:strCache>
                <c:ptCount val="1"/>
                <c:pt idx="0">
                  <c:v>ΑΡΚΕΤΑ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[OUTPUT.xls]Sheet!$A$35:$A$40</c:f>
              <c:strCache>
                <c:ptCount val="6"/>
                <c:pt idx="0">
                  <c:v>Ν.Δ.</c:v>
                </c:pt>
                <c:pt idx="1">
                  <c:v>ΣΥΡΙΖΑ</c:v>
                </c:pt>
                <c:pt idx="2">
                  <c:v>ΚΙΝΑΛ</c:v>
                </c:pt>
                <c:pt idx="3">
                  <c:v>Κ.Κ.Ε.</c:v>
                </c:pt>
                <c:pt idx="4">
                  <c:v>ΕΛΛΗΝΙΚΗ ΛΥΣΗ</c:v>
                </c:pt>
                <c:pt idx="5">
                  <c:v>ΜΕΡΑ 25</c:v>
                </c:pt>
              </c:strCache>
            </c:strRef>
          </c:cat>
          <c:val>
            <c:numRef>
              <c:f>[OUTPUT.xls]Sheet!$C$35:$C$40</c:f>
              <c:numCache>
                <c:formatCode>#,##0.0%</c:formatCode>
                <c:ptCount val="6"/>
                <c:pt idx="0">
                  <c:v>0.41715976331360949</c:v>
                </c:pt>
                <c:pt idx="1">
                  <c:v>0.12121212121212122</c:v>
                </c:pt>
                <c:pt idx="2">
                  <c:v>0.36764705882352944</c:v>
                </c:pt>
                <c:pt idx="3">
                  <c:v>6.8181818181818177E-2</c:v>
                </c:pt>
                <c:pt idx="4">
                  <c:v>3.3333333333333333E-2</c:v>
                </c:pt>
                <c:pt idx="5">
                  <c:v>6.8965517241379309E-2</c:v>
                </c:pt>
              </c:numCache>
            </c:numRef>
          </c:val>
          <c:extLst>
            <c:ext xmlns:c16="http://schemas.microsoft.com/office/drawing/2014/chart" uri="{C3380CC4-5D6E-409C-BE32-E72D297353CC}">
              <c16:uniqueId val="{00000001-7622-4F9E-A60D-74C84838AB8A}"/>
            </c:ext>
          </c:extLst>
        </c:ser>
        <c:ser>
          <c:idx val="2"/>
          <c:order val="2"/>
          <c:tx>
            <c:strRef>
              <c:f>[OUTPUT.xls]Sheet!$D$34</c:f>
              <c:strCache>
                <c:ptCount val="1"/>
                <c:pt idx="0">
                  <c:v>ΛΙΓΟ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[OUTPUT.xls]Sheet!$A$35:$A$40</c:f>
              <c:strCache>
                <c:ptCount val="6"/>
                <c:pt idx="0">
                  <c:v>Ν.Δ.</c:v>
                </c:pt>
                <c:pt idx="1">
                  <c:v>ΣΥΡΙΖΑ</c:v>
                </c:pt>
                <c:pt idx="2">
                  <c:v>ΚΙΝΑΛ</c:v>
                </c:pt>
                <c:pt idx="3">
                  <c:v>Κ.Κ.Ε.</c:v>
                </c:pt>
                <c:pt idx="4">
                  <c:v>ΕΛΛΗΝΙΚΗ ΛΥΣΗ</c:v>
                </c:pt>
                <c:pt idx="5">
                  <c:v>ΜΕΡΑ 25</c:v>
                </c:pt>
              </c:strCache>
            </c:strRef>
          </c:cat>
          <c:val>
            <c:numRef>
              <c:f>[OUTPUT.xls]Sheet!$D$35:$D$40</c:f>
              <c:numCache>
                <c:formatCode>#,##0.0%</c:formatCode>
                <c:ptCount val="6"/>
                <c:pt idx="0">
                  <c:v>0.18343195266272189</c:v>
                </c:pt>
                <c:pt idx="1">
                  <c:v>0.2196969696969697</c:v>
                </c:pt>
                <c:pt idx="2">
                  <c:v>0.30882352941176472</c:v>
                </c:pt>
                <c:pt idx="3">
                  <c:v>0.29545454545454547</c:v>
                </c:pt>
                <c:pt idx="4">
                  <c:v>0.26666666666666666</c:v>
                </c:pt>
                <c:pt idx="5">
                  <c:v>0.27586206896551724</c:v>
                </c:pt>
              </c:numCache>
            </c:numRef>
          </c:val>
          <c:extLst>
            <c:ext xmlns:c16="http://schemas.microsoft.com/office/drawing/2014/chart" uri="{C3380CC4-5D6E-409C-BE32-E72D297353CC}">
              <c16:uniqueId val="{00000002-7622-4F9E-A60D-74C84838AB8A}"/>
            </c:ext>
          </c:extLst>
        </c:ser>
        <c:ser>
          <c:idx val="3"/>
          <c:order val="3"/>
          <c:tx>
            <c:strRef>
              <c:f>[OUTPUT.xls]Sheet!$E$34</c:f>
              <c:strCache>
                <c:ptCount val="1"/>
                <c:pt idx="0">
                  <c:v>ΚΑΘΟΛΟΥ</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[OUTPUT.xls]Sheet!$A$35:$A$40</c:f>
              <c:strCache>
                <c:ptCount val="6"/>
                <c:pt idx="0">
                  <c:v>Ν.Δ.</c:v>
                </c:pt>
                <c:pt idx="1">
                  <c:v>ΣΥΡΙΖΑ</c:v>
                </c:pt>
                <c:pt idx="2">
                  <c:v>ΚΙΝΑΛ</c:v>
                </c:pt>
                <c:pt idx="3">
                  <c:v>Κ.Κ.Ε.</c:v>
                </c:pt>
                <c:pt idx="4">
                  <c:v>ΕΛΛΗΝΙΚΗ ΛΥΣΗ</c:v>
                </c:pt>
                <c:pt idx="5">
                  <c:v>ΜΕΡΑ 25</c:v>
                </c:pt>
              </c:strCache>
            </c:strRef>
          </c:cat>
          <c:val>
            <c:numRef>
              <c:f>[OUTPUT.xls]Sheet!$E$35:$E$40</c:f>
              <c:numCache>
                <c:formatCode>#,##0.0%</c:formatCode>
                <c:ptCount val="6"/>
                <c:pt idx="0">
                  <c:v>0.13905325443786981</c:v>
                </c:pt>
                <c:pt idx="1">
                  <c:v>0.58712121212121215</c:v>
                </c:pt>
                <c:pt idx="2">
                  <c:v>0.23529411764705885</c:v>
                </c:pt>
                <c:pt idx="3">
                  <c:v>0.61363636363636365</c:v>
                </c:pt>
                <c:pt idx="4">
                  <c:v>0.7</c:v>
                </c:pt>
                <c:pt idx="5">
                  <c:v>0.65517241379310354</c:v>
                </c:pt>
              </c:numCache>
            </c:numRef>
          </c:val>
          <c:extLst>
            <c:ext xmlns:c16="http://schemas.microsoft.com/office/drawing/2014/chart" uri="{C3380CC4-5D6E-409C-BE32-E72D297353CC}">
              <c16:uniqueId val="{00000003-7622-4F9E-A60D-74C84838AB8A}"/>
            </c:ext>
          </c:extLst>
        </c:ser>
        <c:ser>
          <c:idx val="4"/>
          <c:order val="4"/>
          <c:tx>
            <c:strRef>
              <c:f>[OUTPUT.xls]Sheet!$F$34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[OUTPUT.xls]Sheet!$A$35:$A$40</c:f>
              <c:strCache>
                <c:ptCount val="6"/>
                <c:pt idx="0">
                  <c:v>Ν.Δ.</c:v>
                </c:pt>
                <c:pt idx="1">
                  <c:v>ΣΥΡΙΖΑ</c:v>
                </c:pt>
                <c:pt idx="2">
                  <c:v>ΚΙΝΑΛ</c:v>
                </c:pt>
                <c:pt idx="3">
                  <c:v>Κ.Κ.Ε.</c:v>
                </c:pt>
                <c:pt idx="4">
                  <c:v>ΕΛΛΗΝΙΚΗ ΛΥΣΗ</c:v>
                </c:pt>
                <c:pt idx="5">
                  <c:v>ΜΕΡΑ 25</c:v>
                </c:pt>
              </c:strCache>
            </c:strRef>
          </c:cat>
          <c:val>
            <c:numRef>
              <c:f>[OUTPUT.xls]Sheet!$F$35:$F$40</c:f>
              <c:numCache>
                <c:formatCode>#,##0.0%</c:formatCode>
                <c:ptCount val="6"/>
                <c:pt idx="0">
                  <c:v>1.7751479289940829E-2</c:v>
                </c:pt>
                <c:pt idx="1">
                  <c:v>1.5151515151515152E-2</c:v>
                </c:pt>
                <c:pt idx="2">
                  <c:v>2.9411764705882356E-2</c:v>
                </c:pt>
              </c:numCache>
            </c:numRef>
          </c:val>
          <c:extLst>
            <c:ext xmlns:c16="http://schemas.microsoft.com/office/drawing/2014/chart" uri="{C3380CC4-5D6E-409C-BE32-E72D297353CC}">
              <c16:uniqueId val="{00000004-7622-4F9E-A60D-74C84838AB8A}"/>
            </c:ext>
          </c:extLst>
        </c:ser>
        <c:dLbls>
          <c:showLegendKey val="0"/>
          <c:showVal val="1"/>
          <c:showCatName val="0"/>
          <c:showSerName val="0"/>
          <c:showPercent val="0"/>
          <c:showBubbleSize val="0"/>
        </c:dLbls>
        <c:gapWidth val="95"/>
        <c:gapDepth val="95"/>
        <c:shape val="box"/>
        <c:axId val="166450304"/>
        <c:axId val="166451840"/>
        <c:axId val="0"/>
      </c:bar3DChart>
      <c:catAx>
        <c:axId val="166450304"/>
        <c:scaling>
          <c:orientation val="maxMin"/>
        </c:scaling>
        <c:delete val="0"/>
        <c:axPos val="l"/>
        <c:numFmt formatCode="General" sourceLinked="0"/>
        <c:majorTickMark val="none"/>
        <c:minorTickMark val="none"/>
        <c:tickLblPos val="nextTo"/>
        <c:crossAx val="166451840"/>
        <c:crosses val="autoZero"/>
        <c:auto val="1"/>
        <c:lblAlgn val="ctr"/>
        <c:lblOffset val="100"/>
        <c:noMultiLvlLbl val="0"/>
      </c:catAx>
      <c:valAx>
        <c:axId val="166451840"/>
        <c:scaling>
          <c:orientation val="minMax"/>
        </c:scaling>
        <c:delete val="1"/>
        <c:axPos val="t"/>
        <c:numFmt formatCode="0%" sourceLinked="1"/>
        <c:majorTickMark val="out"/>
        <c:minorTickMark val="none"/>
        <c:tickLblPos val="nextTo"/>
        <c:crossAx val="166450304"/>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4986098731793423"/>
          <c:y val="0.10248190312178372"/>
          <c:w val="0.48705320925793366"/>
          <c:h val="0.87727652890579577"/>
        </c:manualLayout>
      </c:layout>
      <c:bar3DChart>
        <c:barDir val="bar"/>
        <c:grouping val="percentStacked"/>
        <c:varyColors val="0"/>
        <c:ser>
          <c:idx val="0"/>
          <c:order val="0"/>
          <c:tx>
            <c:strRef>
              <c:f>[OUTPUT.xls]Sheet!$B$514</c:f>
              <c:strCache>
                <c:ptCount val="1"/>
                <c:pt idx="0">
                  <c:v>Κ. Μητσοτάκης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[OUTPUT.xls]Sheet!$A$537:$A$543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[OUTPUT.xls]Sheet!$B$537:$B$543</c:f>
              <c:numCache>
                <c:formatCode>#,##0.0%</c:formatCode>
                <c:ptCount val="7"/>
                <c:pt idx="0">
                  <c:v>0.03</c:v>
                </c:pt>
                <c:pt idx="1">
                  <c:v>6.7307692307692304E-2</c:v>
                </c:pt>
                <c:pt idx="2">
                  <c:v>0.43670886075949367</c:v>
                </c:pt>
                <c:pt idx="3">
                  <c:v>0.85148514851485146</c:v>
                </c:pt>
                <c:pt idx="4">
                  <c:v>0.81052631578947365</c:v>
                </c:pt>
                <c:pt idx="5">
                  <c:v>0.25</c:v>
                </c:pt>
                <c:pt idx="6">
                  <c:v>0.27027027027027029</c:v>
                </c:pt>
              </c:numCache>
            </c:numRef>
          </c:val>
          <c:extLst>
            <c:ext xmlns:c16="http://schemas.microsoft.com/office/drawing/2014/chart" uri="{C3380CC4-5D6E-409C-BE32-E72D297353CC}">
              <c16:uniqueId val="{00000000-3588-4FE6-8D29-8966A9439816}"/>
            </c:ext>
          </c:extLst>
        </c:ser>
        <c:ser>
          <c:idx val="1"/>
          <c:order val="1"/>
          <c:tx>
            <c:strRef>
              <c:f>[OUTPUT.xls]Sheet!$C$514</c:f>
              <c:strCache>
                <c:ptCount val="1"/>
                <c:pt idx="0">
                  <c:v>Α. Τσίπρας</c:v>
                </c:pt>
              </c:strCache>
            </c:strRef>
          </c:tx>
          <c:invertIfNegative val="0"/>
          <c:dLbls>
            <c:dLbl>
              <c:idx val="3"/>
              <c:layout>
                <c:manualLayout>
                  <c:x val="0"/>
                  <c:y val="3.28925479551832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CC1-432A-B66F-1FEE68F7768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[OUTPUT.xls]Sheet!$A$537:$A$543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[OUTPUT.xls]Sheet!$C$537:$C$543</c:f>
              <c:numCache>
                <c:formatCode>#,##0.0%</c:formatCode>
                <c:ptCount val="7"/>
                <c:pt idx="0">
                  <c:v>0.63</c:v>
                </c:pt>
                <c:pt idx="1">
                  <c:v>0.58653846153846156</c:v>
                </c:pt>
                <c:pt idx="2">
                  <c:v>0.20886075949367089</c:v>
                </c:pt>
                <c:pt idx="3">
                  <c:v>5.9405940594059403E-2</c:v>
                </c:pt>
                <c:pt idx="4">
                  <c:v>5.2631578947368425E-2</c:v>
                </c:pt>
                <c:pt idx="5">
                  <c:v>0.15625</c:v>
                </c:pt>
                <c:pt idx="6">
                  <c:v>0.40540540540540543</c:v>
                </c:pt>
              </c:numCache>
            </c:numRef>
          </c:val>
          <c:extLst>
            <c:ext xmlns:c16="http://schemas.microsoft.com/office/drawing/2014/chart" uri="{C3380CC4-5D6E-409C-BE32-E72D297353CC}">
              <c16:uniqueId val="{00000001-3588-4FE6-8D29-8966A9439816}"/>
            </c:ext>
          </c:extLst>
        </c:ser>
        <c:ser>
          <c:idx val="2"/>
          <c:order val="2"/>
          <c:tx>
            <c:strRef>
              <c:f>[OUTPUT.xls]Sheet!$D$514</c:f>
              <c:strCache>
                <c:ptCount val="1"/>
                <c:pt idx="0">
                  <c:v>Κανένας από τους δύο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[OUTPUT.xls]Sheet!$A$537:$A$543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[OUTPUT.xls]Sheet!$D$537:$D$543</c:f>
              <c:numCache>
                <c:formatCode>#,##0.0%</c:formatCode>
                <c:ptCount val="7"/>
                <c:pt idx="0">
                  <c:v>0.3</c:v>
                </c:pt>
                <c:pt idx="1">
                  <c:v>0.30769230769230771</c:v>
                </c:pt>
                <c:pt idx="2">
                  <c:v>0.29113924050632911</c:v>
                </c:pt>
                <c:pt idx="3">
                  <c:v>7.9207920792079209E-2</c:v>
                </c:pt>
                <c:pt idx="4">
                  <c:v>0.1368421052631579</c:v>
                </c:pt>
                <c:pt idx="5">
                  <c:v>0.57291666666666663</c:v>
                </c:pt>
                <c:pt idx="6">
                  <c:v>0.32432432432432434</c:v>
                </c:pt>
              </c:numCache>
            </c:numRef>
          </c:val>
          <c:extLst>
            <c:ext xmlns:c16="http://schemas.microsoft.com/office/drawing/2014/chart" uri="{C3380CC4-5D6E-409C-BE32-E72D297353CC}">
              <c16:uniqueId val="{00000002-3588-4FE6-8D29-8966A9439816}"/>
            </c:ext>
          </c:extLst>
        </c:ser>
        <c:ser>
          <c:idx val="3"/>
          <c:order val="3"/>
          <c:tx>
            <c:strRef>
              <c:f>[OUTPUT.xls]Sheet!$E$514</c:f>
              <c:strCache>
                <c:ptCount val="1"/>
                <c:pt idx="0">
                  <c:v>Άλλον</c:v>
                </c:pt>
              </c:strCache>
            </c:strRef>
          </c:tx>
          <c:invertIfNegative val="0"/>
          <c:dLbls>
            <c:dLbl>
              <c:idx val="3"/>
              <c:layout>
                <c:manualLayout>
                  <c:x val="1.564027370478983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CC1-432A-B66F-1FEE68F7768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[OUTPUT.xls]Sheet!$A$537:$A$543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[OUTPUT.xls]Sheet!$E$537:$E$543</c:f>
              <c:numCache>
                <c:formatCode>#,##0.0%</c:formatCode>
                <c:ptCount val="7"/>
                <c:pt idx="0">
                  <c:v>0.04</c:v>
                </c:pt>
                <c:pt idx="1">
                  <c:v>3.8461538461538464E-2</c:v>
                </c:pt>
                <c:pt idx="2">
                  <c:v>5.0632911392405069E-2</c:v>
                </c:pt>
                <c:pt idx="3">
                  <c:v>9.9009900990099011E-3</c:v>
                </c:pt>
                <c:pt idx="5">
                  <c:v>2.0833333333333336E-2</c:v>
                </c:pt>
              </c:numCache>
            </c:numRef>
          </c:val>
          <c:extLst>
            <c:ext xmlns:c16="http://schemas.microsoft.com/office/drawing/2014/chart" uri="{C3380CC4-5D6E-409C-BE32-E72D297353CC}">
              <c16:uniqueId val="{00000003-3588-4FE6-8D29-8966A9439816}"/>
            </c:ext>
          </c:extLst>
        </c:ser>
        <c:ser>
          <c:idx val="4"/>
          <c:order val="4"/>
          <c:tx>
            <c:strRef>
              <c:f>[OUTPUT.xls]Sheet!$F$514</c:f>
              <c:strCache>
                <c:ptCount val="1"/>
                <c:pt idx="0">
                  <c:v>ΔΓ/ΔΑ</c:v>
                </c:pt>
              </c:strCache>
            </c:strRef>
          </c:tx>
          <c:invertIfNegative val="0"/>
          <c:dLbls>
            <c:dLbl>
              <c:idx val="2"/>
              <c:layout>
                <c:manualLayout>
                  <c:x val="1.6943629846855653E-2"/>
                  <c:y val="-4.638639074391938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CC1-432A-B66F-1FEE68F7768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[OUTPUT.xls]Sheet!$A$537:$A$543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[OUTPUT.xls]Sheet!$F$537:$F$543</c:f>
              <c:numCache>
                <c:formatCode>General</c:formatCode>
                <c:ptCount val="7"/>
                <c:pt idx="2" formatCode="#,##0.0%">
                  <c:v>1.2658227848101267E-2</c:v>
                </c:pt>
              </c:numCache>
            </c:numRef>
          </c:val>
          <c:extLst>
            <c:ext xmlns:c16="http://schemas.microsoft.com/office/drawing/2014/chart" uri="{C3380CC4-5D6E-409C-BE32-E72D297353CC}">
              <c16:uniqueId val="{00000004-3588-4FE6-8D29-8966A9439816}"/>
            </c:ext>
          </c:extLst>
        </c:ser>
        <c:dLbls>
          <c:showLegendKey val="0"/>
          <c:showVal val="1"/>
          <c:showCatName val="0"/>
          <c:showSerName val="0"/>
          <c:showPercent val="0"/>
          <c:showBubbleSize val="0"/>
        </c:dLbls>
        <c:gapWidth val="95"/>
        <c:gapDepth val="95"/>
        <c:shape val="box"/>
        <c:axId val="168532224"/>
        <c:axId val="168534016"/>
        <c:axId val="0"/>
      </c:bar3DChart>
      <c:catAx>
        <c:axId val="168532224"/>
        <c:scaling>
          <c:orientation val="maxMin"/>
        </c:scaling>
        <c:delete val="0"/>
        <c:axPos val="l"/>
        <c:numFmt formatCode="General" sourceLinked="0"/>
        <c:majorTickMark val="none"/>
        <c:minorTickMark val="none"/>
        <c:tickLblPos val="nextTo"/>
        <c:crossAx val="168534016"/>
        <c:crosses val="autoZero"/>
        <c:auto val="1"/>
        <c:lblAlgn val="ctr"/>
        <c:lblOffset val="100"/>
        <c:noMultiLvlLbl val="0"/>
      </c:catAx>
      <c:valAx>
        <c:axId val="168534016"/>
        <c:scaling>
          <c:orientation val="minMax"/>
        </c:scaling>
        <c:delete val="1"/>
        <c:axPos val="t"/>
        <c:numFmt formatCode="0%" sourceLinked="1"/>
        <c:majorTickMark val="out"/>
        <c:minorTickMark val="none"/>
        <c:tickLblPos val="nextTo"/>
        <c:crossAx val="168532224"/>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2"/>
            </a:solidFill>
          </c:spPr>
          <c:invertIfNegative val="0"/>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Sheet1!$B$82:$B$86</c:f>
              <c:strCache>
                <c:ptCount val="5"/>
                <c:pt idx="0">
                  <c:v>Κ. Μητσοτάκης</c:v>
                </c:pt>
                <c:pt idx="1">
                  <c:v>Α. Τσίπρας</c:v>
                </c:pt>
                <c:pt idx="2">
                  <c:v>Κανένας από τους δύο</c:v>
                </c:pt>
                <c:pt idx="3">
                  <c:v>Άλλον</c:v>
                </c:pt>
                <c:pt idx="4">
                  <c:v>ΔΓ/ΔΑ</c:v>
                </c:pt>
              </c:strCache>
            </c:strRef>
          </c:cat>
          <c:val>
            <c:numRef>
              <c:f>Sheet1!$E$82:$E$86</c:f>
              <c:numCache>
                <c:formatCode>0.0</c:formatCode>
                <c:ptCount val="5"/>
                <c:pt idx="0">
                  <c:v>41.845743463157845</c:v>
                </c:pt>
                <c:pt idx="1">
                  <c:v>27.978779524032262</c:v>
                </c:pt>
                <c:pt idx="2">
                  <c:v>24.964914550756927</c:v>
                </c:pt>
                <c:pt idx="3">
                  <c:v>3.41199773064328</c:v>
                </c:pt>
                <c:pt idx="4">
                  <c:v>1.7985647314096873</c:v>
                </c:pt>
              </c:numCache>
            </c:numRef>
          </c:val>
          <c:extLst>
            <c:ext xmlns:c16="http://schemas.microsoft.com/office/drawing/2014/chart" uri="{C3380CC4-5D6E-409C-BE32-E72D297353CC}">
              <c16:uniqueId val="{00000000-DF51-4520-B660-824A5BA51B33}"/>
            </c:ext>
          </c:extLst>
        </c:ser>
        <c:dLbls>
          <c:showLegendKey val="0"/>
          <c:showVal val="1"/>
          <c:showCatName val="0"/>
          <c:showSerName val="0"/>
          <c:showPercent val="0"/>
          <c:showBubbleSize val="0"/>
        </c:dLbls>
        <c:gapWidth val="150"/>
        <c:shape val="box"/>
        <c:axId val="168543360"/>
        <c:axId val="168569472"/>
        <c:axId val="0"/>
      </c:bar3DChart>
      <c:catAx>
        <c:axId val="168543360"/>
        <c:scaling>
          <c:orientation val="minMax"/>
        </c:scaling>
        <c:delete val="0"/>
        <c:axPos val="b"/>
        <c:numFmt formatCode="General" sourceLinked="0"/>
        <c:majorTickMark val="none"/>
        <c:minorTickMark val="none"/>
        <c:tickLblPos val="nextTo"/>
        <c:crossAx val="168569472"/>
        <c:crosses val="autoZero"/>
        <c:auto val="1"/>
        <c:lblAlgn val="ctr"/>
        <c:lblOffset val="100"/>
        <c:noMultiLvlLbl val="0"/>
      </c:catAx>
      <c:valAx>
        <c:axId val="168569472"/>
        <c:scaling>
          <c:orientation val="minMax"/>
        </c:scaling>
        <c:delete val="1"/>
        <c:axPos val="l"/>
        <c:numFmt formatCode="0.0" sourceLinked="1"/>
        <c:majorTickMark val="none"/>
        <c:minorTickMark val="none"/>
        <c:tickLblPos val="nextTo"/>
        <c:crossAx val="168543360"/>
        <c:crosses val="autoZero"/>
        <c:crossBetween val="between"/>
      </c:valAx>
    </c:plotArea>
    <c:plotVisOnly val="1"/>
    <c:dispBlanksAs val="gap"/>
    <c:showDLblsOverMax val="0"/>
  </c:chart>
  <c:txPr>
    <a:bodyPr/>
    <a:lstStyle/>
    <a:p>
      <a:pPr>
        <a:defRPr sz="1200" b="1"/>
      </a:pPr>
      <a:endParaRPr lang="el-GR"/>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8486007500804183"/>
          <c:y val="9.704256123732917E-2"/>
          <c:w val="0.79433047268011137"/>
          <c:h val="0.88084845870620876"/>
        </c:manualLayout>
      </c:layout>
      <c:bar3DChart>
        <c:barDir val="bar"/>
        <c:grouping val="percentStacked"/>
        <c:varyColors val="0"/>
        <c:ser>
          <c:idx val="0"/>
          <c:order val="0"/>
          <c:tx>
            <c:strRef>
              <c:f>[OUTPUT.xls]Sheet!$B$634</c:f>
              <c:strCache>
                <c:ptCount val="1"/>
                <c:pt idx="0">
                  <c:v>Κ. Μητσοτάκης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[OUTPUT.xls]Sheet!$A$635:$A$640</c:f>
              <c:strCache>
                <c:ptCount val="6"/>
                <c:pt idx="0">
                  <c:v>Ν.Δ.</c:v>
                </c:pt>
                <c:pt idx="1">
                  <c:v>ΣΥΡΙΖΑ</c:v>
                </c:pt>
                <c:pt idx="2">
                  <c:v>ΚΙΝΑΛ</c:v>
                </c:pt>
                <c:pt idx="3">
                  <c:v>Κ.Κ.Ε.</c:v>
                </c:pt>
                <c:pt idx="4">
                  <c:v>ΕΛΛΗΝΙΚΗ ΛΥΣΗ</c:v>
                </c:pt>
                <c:pt idx="5">
                  <c:v>ΜΕΡΑ 25</c:v>
                </c:pt>
              </c:strCache>
            </c:strRef>
          </c:cat>
          <c:val>
            <c:numRef>
              <c:f>[OUTPUT.xls]Sheet!$B$635:$B$640</c:f>
              <c:numCache>
                <c:formatCode>#,##0.0%</c:formatCode>
                <c:ptCount val="6"/>
                <c:pt idx="0">
                  <c:v>0.76331360946745563</c:v>
                </c:pt>
                <c:pt idx="1">
                  <c:v>0.1811320754716981</c:v>
                </c:pt>
                <c:pt idx="2">
                  <c:v>0.54411764705882359</c:v>
                </c:pt>
                <c:pt idx="3">
                  <c:v>0.20454545454545453</c:v>
                </c:pt>
                <c:pt idx="4">
                  <c:v>0.19354838709677419</c:v>
                </c:pt>
              </c:numCache>
            </c:numRef>
          </c:val>
          <c:extLst>
            <c:ext xmlns:c16="http://schemas.microsoft.com/office/drawing/2014/chart" uri="{C3380CC4-5D6E-409C-BE32-E72D297353CC}">
              <c16:uniqueId val="{00000000-43AF-452A-B170-2FD6AF369E61}"/>
            </c:ext>
          </c:extLst>
        </c:ser>
        <c:ser>
          <c:idx val="1"/>
          <c:order val="1"/>
          <c:tx>
            <c:strRef>
              <c:f>[OUTPUT.xls]Sheet!$C$634</c:f>
              <c:strCache>
                <c:ptCount val="1"/>
                <c:pt idx="0">
                  <c:v>Α. Τσίπρας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[OUTPUT.xls]Sheet!$A$635:$A$640</c:f>
              <c:strCache>
                <c:ptCount val="6"/>
                <c:pt idx="0">
                  <c:v>Ν.Δ.</c:v>
                </c:pt>
                <c:pt idx="1">
                  <c:v>ΣΥΡΙΖΑ</c:v>
                </c:pt>
                <c:pt idx="2">
                  <c:v>ΚΙΝΑΛ</c:v>
                </c:pt>
                <c:pt idx="3">
                  <c:v>Κ.Κ.Ε.</c:v>
                </c:pt>
                <c:pt idx="4">
                  <c:v>ΕΛΛΗΝΙΚΗ ΛΥΣΗ</c:v>
                </c:pt>
                <c:pt idx="5">
                  <c:v>ΜΕΡΑ 25</c:v>
                </c:pt>
              </c:strCache>
            </c:strRef>
          </c:cat>
          <c:val>
            <c:numRef>
              <c:f>[OUTPUT.xls]Sheet!$C$635:$C$640</c:f>
              <c:numCache>
                <c:formatCode>#,##0.0%</c:formatCode>
                <c:ptCount val="6"/>
                <c:pt idx="0">
                  <c:v>0.10650887573964496</c:v>
                </c:pt>
                <c:pt idx="1">
                  <c:v>0.63396226415094337</c:v>
                </c:pt>
                <c:pt idx="2">
                  <c:v>0.13235294117647059</c:v>
                </c:pt>
                <c:pt idx="3">
                  <c:v>0.18181818181818182</c:v>
                </c:pt>
                <c:pt idx="4">
                  <c:v>9.6774193548387094E-2</c:v>
                </c:pt>
                <c:pt idx="5">
                  <c:v>0.5</c:v>
                </c:pt>
              </c:numCache>
            </c:numRef>
          </c:val>
          <c:extLst>
            <c:ext xmlns:c16="http://schemas.microsoft.com/office/drawing/2014/chart" uri="{C3380CC4-5D6E-409C-BE32-E72D297353CC}">
              <c16:uniqueId val="{00000001-43AF-452A-B170-2FD6AF369E61}"/>
            </c:ext>
          </c:extLst>
        </c:ser>
        <c:ser>
          <c:idx val="2"/>
          <c:order val="2"/>
          <c:tx>
            <c:strRef>
              <c:f>[OUTPUT.xls]Sheet!$D$634</c:f>
              <c:strCache>
                <c:ptCount val="1"/>
                <c:pt idx="0">
                  <c:v>Κανένας από τους δύο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[OUTPUT.xls]Sheet!$A$635:$A$640</c:f>
              <c:strCache>
                <c:ptCount val="6"/>
                <c:pt idx="0">
                  <c:v>Ν.Δ.</c:v>
                </c:pt>
                <c:pt idx="1">
                  <c:v>ΣΥΡΙΖΑ</c:v>
                </c:pt>
                <c:pt idx="2">
                  <c:v>ΚΙΝΑΛ</c:v>
                </c:pt>
                <c:pt idx="3">
                  <c:v>Κ.Κ.Ε.</c:v>
                </c:pt>
                <c:pt idx="4">
                  <c:v>ΕΛΛΗΝΙΚΗ ΛΥΣΗ</c:v>
                </c:pt>
                <c:pt idx="5">
                  <c:v>ΜΕΡΑ 25</c:v>
                </c:pt>
              </c:strCache>
            </c:strRef>
          </c:cat>
          <c:val>
            <c:numRef>
              <c:f>[OUTPUT.xls]Sheet!$D$635:$D$640</c:f>
              <c:numCache>
                <c:formatCode>#,##0.0%</c:formatCode>
                <c:ptCount val="6"/>
                <c:pt idx="0">
                  <c:v>0.11538461538461538</c:v>
                </c:pt>
                <c:pt idx="1">
                  <c:v>0.15471698113207547</c:v>
                </c:pt>
                <c:pt idx="2">
                  <c:v>0.25</c:v>
                </c:pt>
                <c:pt idx="3">
                  <c:v>0.47727272727272729</c:v>
                </c:pt>
                <c:pt idx="4">
                  <c:v>0.58064516129032251</c:v>
                </c:pt>
                <c:pt idx="5">
                  <c:v>0.35714285714285715</c:v>
                </c:pt>
              </c:numCache>
            </c:numRef>
          </c:val>
          <c:extLst>
            <c:ext xmlns:c16="http://schemas.microsoft.com/office/drawing/2014/chart" uri="{C3380CC4-5D6E-409C-BE32-E72D297353CC}">
              <c16:uniqueId val="{00000002-43AF-452A-B170-2FD6AF369E61}"/>
            </c:ext>
          </c:extLst>
        </c:ser>
        <c:ser>
          <c:idx val="3"/>
          <c:order val="3"/>
          <c:tx>
            <c:strRef>
              <c:f>[OUTPUT.xls]Sheet!$E$634</c:f>
              <c:strCache>
                <c:ptCount val="1"/>
                <c:pt idx="0">
                  <c:v>Άλλον</c:v>
                </c:pt>
              </c:strCache>
            </c:strRef>
          </c:tx>
          <c:invertIfNegative val="0"/>
          <c:dLbls>
            <c:dLbl>
              <c:idx val="1"/>
              <c:layout>
                <c:manualLayout>
                  <c:x val="0"/>
                  <c:y val="2.94786400752827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3AF-452A-B170-2FD6AF369E6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[OUTPUT.xls]Sheet!$A$635:$A$640</c:f>
              <c:strCache>
                <c:ptCount val="6"/>
                <c:pt idx="0">
                  <c:v>Ν.Δ.</c:v>
                </c:pt>
                <c:pt idx="1">
                  <c:v>ΣΥΡΙΖΑ</c:v>
                </c:pt>
                <c:pt idx="2">
                  <c:v>ΚΙΝΑΛ</c:v>
                </c:pt>
                <c:pt idx="3">
                  <c:v>Κ.Κ.Ε.</c:v>
                </c:pt>
                <c:pt idx="4">
                  <c:v>ΕΛΛΗΝΙΚΗ ΛΥΣΗ</c:v>
                </c:pt>
                <c:pt idx="5">
                  <c:v>ΜΕΡΑ 25</c:v>
                </c:pt>
              </c:strCache>
            </c:strRef>
          </c:cat>
          <c:val>
            <c:numRef>
              <c:f>[OUTPUT.xls]Sheet!$E$635:$E$640</c:f>
              <c:numCache>
                <c:formatCode>#,##0.0%</c:formatCode>
                <c:ptCount val="6"/>
                <c:pt idx="1">
                  <c:v>1.5094339622641511E-2</c:v>
                </c:pt>
                <c:pt idx="2">
                  <c:v>7.3529411764705885E-2</c:v>
                </c:pt>
                <c:pt idx="3">
                  <c:v>9.0909090909090912E-2</c:v>
                </c:pt>
                <c:pt idx="4">
                  <c:v>0.12903225806451613</c:v>
                </c:pt>
                <c:pt idx="5">
                  <c:v>7.1428571428571438E-2</c:v>
                </c:pt>
              </c:numCache>
            </c:numRef>
          </c:val>
          <c:extLst>
            <c:ext xmlns:c16="http://schemas.microsoft.com/office/drawing/2014/chart" uri="{C3380CC4-5D6E-409C-BE32-E72D297353CC}">
              <c16:uniqueId val="{00000003-43AF-452A-B170-2FD6AF369E61}"/>
            </c:ext>
          </c:extLst>
        </c:ser>
        <c:ser>
          <c:idx val="4"/>
          <c:order val="4"/>
          <c:tx>
            <c:strRef>
              <c:f>[OUTPUT.xls]Sheet!$F$634</c:f>
              <c:strCache>
                <c:ptCount val="1"/>
                <c:pt idx="0">
                  <c:v>ΔΓ/ΔΑ</c:v>
                </c:pt>
              </c:strCache>
            </c:strRef>
          </c:tx>
          <c:invertIfNegative val="0"/>
          <c:dLbls>
            <c:dLbl>
              <c:idx val="1"/>
              <c:layout>
                <c:manualLayout>
                  <c:x val="1.0426849136526556E-2"/>
                  <c:y val="-2.456553339606848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3AF-452A-B170-2FD6AF369E61}"/>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[OUTPUT.xls]Sheet!$A$635:$A$640</c:f>
              <c:strCache>
                <c:ptCount val="6"/>
                <c:pt idx="0">
                  <c:v>Ν.Δ.</c:v>
                </c:pt>
                <c:pt idx="1">
                  <c:v>ΣΥΡΙΖΑ</c:v>
                </c:pt>
                <c:pt idx="2">
                  <c:v>ΚΙΝΑΛ</c:v>
                </c:pt>
                <c:pt idx="3">
                  <c:v>Κ.Κ.Ε.</c:v>
                </c:pt>
                <c:pt idx="4">
                  <c:v>ΕΛΛΗΝΙΚΗ ΛΥΣΗ</c:v>
                </c:pt>
                <c:pt idx="5">
                  <c:v>ΜΕΡΑ 25</c:v>
                </c:pt>
              </c:strCache>
            </c:strRef>
          </c:cat>
          <c:val>
            <c:numRef>
              <c:f>[OUTPUT.xls]Sheet!$F$635:$F$640</c:f>
              <c:numCache>
                <c:formatCode>#,##0.0%</c:formatCode>
                <c:ptCount val="6"/>
                <c:pt idx="0">
                  <c:v>1.4792899408284023E-2</c:v>
                </c:pt>
                <c:pt idx="1">
                  <c:v>1.5094339622641511E-2</c:v>
                </c:pt>
                <c:pt idx="3">
                  <c:v>4.5454545454545456E-2</c:v>
                </c:pt>
                <c:pt idx="5">
                  <c:v>7.1428571428571438E-2</c:v>
                </c:pt>
              </c:numCache>
            </c:numRef>
          </c:val>
          <c:extLst>
            <c:ext xmlns:c16="http://schemas.microsoft.com/office/drawing/2014/chart" uri="{C3380CC4-5D6E-409C-BE32-E72D297353CC}">
              <c16:uniqueId val="{00000004-43AF-452A-B170-2FD6AF369E61}"/>
            </c:ext>
          </c:extLst>
        </c:ser>
        <c:dLbls>
          <c:showLegendKey val="0"/>
          <c:showVal val="1"/>
          <c:showCatName val="0"/>
          <c:showSerName val="0"/>
          <c:showPercent val="0"/>
          <c:showBubbleSize val="0"/>
        </c:dLbls>
        <c:gapWidth val="95"/>
        <c:gapDepth val="95"/>
        <c:shape val="box"/>
        <c:axId val="168628992"/>
        <c:axId val="168630528"/>
        <c:axId val="0"/>
      </c:bar3DChart>
      <c:catAx>
        <c:axId val="168628992"/>
        <c:scaling>
          <c:orientation val="maxMin"/>
        </c:scaling>
        <c:delete val="0"/>
        <c:axPos val="l"/>
        <c:numFmt formatCode="General" sourceLinked="0"/>
        <c:majorTickMark val="none"/>
        <c:minorTickMark val="none"/>
        <c:tickLblPos val="nextTo"/>
        <c:crossAx val="168630528"/>
        <c:crosses val="autoZero"/>
        <c:auto val="1"/>
        <c:lblAlgn val="ctr"/>
        <c:lblOffset val="100"/>
        <c:noMultiLvlLbl val="0"/>
      </c:catAx>
      <c:valAx>
        <c:axId val="168630528"/>
        <c:scaling>
          <c:orientation val="minMax"/>
        </c:scaling>
        <c:delete val="1"/>
        <c:axPos val="t"/>
        <c:numFmt formatCode="0%" sourceLinked="1"/>
        <c:majorTickMark val="out"/>
        <c:minorTickMark val="none"/>
        <c:tickLblPos val="nextTo"/>
        <c:crossAx val="168628992"/>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[OUTPUT.xls]Sheet!$B$634</c:f>
              <c:strCache>
                <c:ptCount val="1"/>
                <c:pt idx="0">
                  <c:v>Κ. Μητσοτάκης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[OUTPUT.xls]Sheet!$A$657:$A$663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[OUTPUT.xls]Sheet!$B$657:$B$663</c:f>
              <c:numCache>
                <c:formatCode>#,##0.0%</c:formatCode>
                <c:ptCount val="7"/>
                <c:pt idx="0">
                  <c:v>7.6923076923076927E-2</c:v>
                </c:pt>
                <c:pt idx="1">
                  <c:v>0.12962962962962965</c:v>
                </c:pt>
                <c:pt idx="2">
                  <c:v>0.48598130841121495</c:v>
                </c:pt>
                <c:pt idx="3">
                  <c:v>0.82165605095541394</c:v>
                </c:pt>
                <c:pt idx="4">
                  <c:v>0.80158730158730163</c:v>
                </c:pt>
                <c:pt idx="5">
                  <c:v>0.27659574468085107</c:v>
                </c:pt>
                <c:pt idx="6">
                  <c:v>0.26829268292682928</c:v>
                </c:pt>
              </c:numCache>
            </c:numRef>
          </c:val>
          <c:extLst>
            <c:ext xmlns:c16="http://schemas.microsoft.com/office/drawing/2014/chart" uri="{C3380CC4-5D6E-409C-BE32-E72D297353CC}">
              <c16:uniqueId val="{00000000-3048-4B69-B1B2-5F0E5B79B0FA}"/>
            </c:ext>
          </c:extLst>
        </c:ser>
        <c:ser>
          <c:idx val="1"/>
          <c:order val="1"/>
          <c:tx>
            <c:strRef>
              <c:f>[OUTPUT.xls]Sheet!$C$634</c:f>
              <c:strCache>
                <c:ptCount val="1"/>
                <c:pt idx="0">
                  <c:v>Α. Τσίπρας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[OUTPUT.xls]Sheet!$A$657:$A$663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[OUTPUT.xls]Sheet!$C$657:$C$663</c:f>
              <c:numCache>
                <c:formatCode>#,##0.0%</c:formatCode>
                <c:ptCount val="7"/>
                <c:pt idx="0">
                  <c:v>0.57342657342657344</c:v>
                </c:pt>
                <c:pt idx="1">
                  <c:v>0.55555555555555558</c:v>
                </c:pt>
                <c:pt idx="2">
                  <c:v>0.22897196261682243</c:v>
                </c:pt>
                <c:pt idx="3">
                  <c:v>7.6433121019108277E-2</c:v>
                </c:pt>
                <c:pt idx="4">
                  <c:v>5.5555555555555552E-2</c:v>
                </c:pt>
                <c:pt idx="5">
                  <c:v>0.1276595744680851</c:v>
                </c:pt>
                <c:pt idx="6">
                  <c:v>0.3902439024390244</c:v>
                </c:pt>
              </c:numCache>
            </c:numRef>
          </c:val>
          <c:extLst>
            <c:ext xmlns:c16="http://schemas.microsoft.com/office/drawing/2014/chart" uri="{C3380CC4-5D6E-409C-BE32-E72D297353CC}">
              <c16:uniqueId val="{00000001-3048-4B69-B1B2-5F0E5B79B0FA}"/>
            </c:ext>
          </c:extLst>
        </c:ser>
        <c:ser>
          <c:idx val="2"/>
          <c:order val="2"/>
          <c:tx>
            <c:strRef>
              <c:f>[OUTPUT.xls]Sheet!$D$634</c:f>
              <c:strCache>
                <c:ptCount val="1"/>
                <c:pt idx="0">
                  <c:v>Κανένας από τους δύο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[OUTPUT.xls]Sheet!$A$657:$A$663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[OUTPUT.xls]Sheet!$D$657:$D$663</c:f>
              <c:numCache>
                <c:formatCode>#,##0.0%</c:formatCode>
                <c:ptCount val="7"/>
                <c:pt idx="0">
                  <c:v>0.30069930069930068</c:v>
                </c:pt>
                <c:pt idx="1">
                  <c:v>0.24074074074074073</c:v>
                </c:pt>
                <c:pt idx="2">
                  <c:v>0.22897196261682243</c:v>
                </c:pt>
                <c:pt idx="3">
                  <c:v>8.9171974522292988E-2</c:v>
                </c:pt>
                <c:pt idx="4">
                  <c:v>0.13492063492063491</c:v>
                </c:pt>
                <c:pt idx="5">
                  <c:v>0.48936170212765956</c:v>
                </c:pt>
                <c:pt idx="6">
                  <c:v>0.31707317073170732</c:v>
                </c:pt>
              </c:numCache>
            </c:numRef>
          </c:val>
          <c:extLst>
            <c:ext xmlns:c16="http://schemas.microsoft.com/office/drawing/2014/chart" uri="{C3380CC4-5D6E-409C-BE32-E72D297353CC}">
              <c16:uniqueId val="{00000002-3048-4B69-B1B2-5F0E5B79B0FA}"/>
            </c:ext>
          </c:extLst>
        </c:ser>
        <c:ser>
          <c:idx val="3"/>
          <c:order val="3"/>
          <c:tx>
            <c:strRef>
              <c:f>[OUTPUT.xls]Sheet!$E$634</c:f>
              <c:strCache>
                <c:ptCount val="1"/>
                <c:pt idx="0">
                  <c:v>Άλλον</c:v>
                </c:pt>
              </c:strCache>
            </c:strRef>
          </c:tx>
          <c:invertIfNegative val="0"/>
          <c:dLbls>
            <c:dLbl>
              <c:idx val="0"/>
              <c:layout>
                <c:manualLayout>
                  <c:x val="6.5167807103290974E-3"/>
                  <c:y val="4.48200404792019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048-4B69-B1B2-5F0E5B79B0FA}"/>
                </c:ext>
              </c:extLst>
            </c:dLbl>
            <c:dLbl>
              <c:idx val="3"/>
              <c:layout>
                <c:manualLayout>
                  <c:x val="0"/>
                  <c:y val="3.9840035981512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048-4B69-B1B2-5F0E5B79B0FA}"/>
                </c:ext>
              </c:extLst>
            </c:dLbl>
            <c:dLbl>
              <c:idx val="4"/>
              <c:layout>
                <c:manualLayout>
                  <c:x val="1.5640273704789834E-2"/>
                  <c:y val="2.490002248844550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048-4B69-B1B2-5F0E5B79B0F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[OUTPUT.xls]Sheet!$A$657:$A$663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[OUTPUT.xls]Sheet!$E$657:$E$663</c:f>
              <c:numCache>
                <c:formatCode>#,##0.0%</c:formatCode>
                <c:ptCount val="7"/>
                <c:pt idx="0">
                  <c:v>4.195804195804196E-2</c:v>
                </c:pt>
                <c:pt idx="1">
                  <c:v>3.7037037037037035E-2</c:v>
                </c:pt>
                <c:pt idx="2">
                  <c:v>2.8037383177570093E-2</c:v>
                </c:pt>
                <c:pt idx="3">
                  <c:v>6.3694267515923561E-3</c:v>
                </c:pt>
                <c:pt idx="4">
                  <c:v>7.9365079365079361E-3</c:v>
                </c:pt>
                <c:pt idx="5">
                  <c:v>8.5106382978723402E-2</c:v>
                </c:pt>
              </c:numCache>
            </c:numRef>
          </c:val>
          <c:extLst>
            <c:ext xmlns:c16="http://schemas.microsoft.com/office/drawing/2014/chart" uri="{C3380CC4-5D6E-409C-BE32-E72D297353CC}">
              <c16:uniqueId val="{00000003-3048-4B69-B1B2-5F0E5B79B0FA}"/>
            </c:ext>
          </c:extLst>
        </c:ser>
        <c:ser>
          <c:idx val="4"/>
          <c:order val="4"/>
          <c:tx>
            <c:strRef>
              <c:f>[OUTPUT.xls]Sheet!$F$634</c:f>
              <c:strCache>
                <c:ptCount val="1"/>
                <c:pt idx="0">
                  <c:v>ΔΓ/ΔΑ</c:v>
                </c:pt>
              </c:strCache>
            </c:strRef>
          </c:tx>
          <c:invertIfNegative val="0"/>
          <c:dLbls>
            <c:dLbl>
              <c:idx val="0"/>
              <c:layout>
                <c:manualLayout>
                  <c:x val="1.4336917562723824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048-4B69-B1B2-5F0E5B79B0FA}"/>
                </c:ext>
              </c:extLst>
            </c:dLbl>
            <c:dLbl>
              <c:idx val="1"/>
              <c:layout>
                <c:manualLayout>
                  <c:x val="2.215705441511893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048-4B69-B1B2-5F0E5B79B0FA}"/>
                </c:ext>
              </c:extLst>
            </c:dLbl>
            <c:dLbl>
              <c:idx val="2"/>
              <c:layout>
                <c:manualLayout>
                  <c:x val="0"/>
                  <c:y val="2.739002473729010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048-4B69-B1B2-5F0E5B79B0FA}"/>
                </c:ext>
              </c:extLst>
            </c:dLbl>
            <c:dLbl>
              <c:idx val="3"/>
              <c:layout>
                <c:manualLayout>
                  <c:x val="1.4336917562723824E-2"/>
                  <c:y val="4.980004497689101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048-4B69-B1B2-5F0E5B79B0FA}"/>
                </c:ext>
              </c:extLst>
            </c:dLbl>
            <c:dLbl>
              <c:idx val="5"/>
              <c:layout>
                <c:manualLayout>
                  <c:x val="1.824698598892147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048-4B69-B1B2-5F0E5B79B0F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[OUTPUT.xls]Sheet!$A$657:$A$663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[OUTPUT.xls]Sheet!$F$657:$F$663</c:f>
              <c:numCache>
                <c:formatCode>#,##0.0%</c:formatCode>
                <c:ptCount val="7"/>
                <c:pt idx="0">
                  <c:v>6.993006993006993E-3</c:v>
                </c:pt>
                <c:pt idx="1">
                  <c:v>3.7037037037037035E-2</c:v>
                </c:pt>
                <c:pt idx="2">
                  <c:v>2.8037383177570093E-2</c:v>
                </c:pt>
                <c:pt idx="3">
                  <c:v>6.3694267515923561E-3</c:v>
                </c:pt>
                <c:pt idx="5">
                  <c:v>2.1276595744680851E-2</c:v>
                </c:pt>
                <c:pt idx="6">
                  <c:v>2.4390243902439025E-2</c:v>
                </c:pt>
              </c:numCache>
            </c:numRef>
          </c:val>
          <c:extLst>
            <c:ext xmlns:c16="http://schemas.microsoft.com/office/drawing/2014/chart" uri="{C3380CC4-5D6E-409C-BE32-E72D297353CC}">
              <c16:uniqueId val="{00000004-3048-4B69-B1B2-5F0E5B79B0FA}"/>
            </c:ext>
          </c:extLst>
        </c:ser>
        <c:dLbls>
          <c:showLegendKey val="0"/>
          <c:showVal val="1"/>
          <c:showCatName val="0"/>
          <c:showSerName val="0"/>
          <c:showPercent val="0"/>
          <c:showBubbleSize val="0"/>
        </c:dLbls>
        <c:gapWidth val="95"/>
        <c:gapDepth val="95"/>
        <c:shape val="box"/>
        <c:axId val="168694528"/>
        <c:axId val="168696064"/>
        <c:axId val="0"/>
      </c:bar3DChart>
      <c:catAx>
        <c:axId val="168694528"/>
        <c:scaling>
          <c:orientation val="maxMin"/>
        </c:scaling>
        <c:delete val="0"/>
        <c:axPos val="l"/>
        <c:numFmt formatCode="General" sourceLinked="0"/>
        <c:majorTickMark val="none"/>
        <c:minorTickMark val="none"/>
        <c:tickLblPos val="nextTo"/>
        <c:crossAx val="168696064"/>
        <c:crosses val="autoZero"/>
        <c:auto val="1"/>
        <c:lblAlgn val="ctr"/>
        <c:lblOffset val="100"/>
        <c:noMultiLvlLbl val="0"/>
      </c:catAx>
      <c:valAx>
        <c:axId val="168696064"/>
        <c:scaling>
          <c:orientation val="minMax"/>
        </c:scaling>
        <c:delete val="1"/>
        <c:axPos val="t"/>
        <c:numFmt formatCode="0%" sourceLinked="1"/>
        <c:majorTickMark val="out"/>
        <c:minorTickMark val="none"/>
        <c:tickLblPos val="nextTo"/>
        <c:crossAx val="168694528"/>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2"/>
            </a:solidFill>
          </c:spPr>
          <c:invertIfNegative val="0"/>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Sheet1!$B$90:$B$95</c:f>
              <c:strCache>
                <c:ptCount val="6"/>
                <c:pt idx="0">
                  <c:v>Αυτοδύναμη Ν.Δ.</c:v>
                </c:pt>
                <c:pt idx="1">
                  <c:v>Αυτοδύναμη ΣΥΡΙΖΑ</c:v>
                </c:pt>
                <c:pt idx="2">
                  <c:v>Κυβέρνηση συνεργασίας με κορμό την Ν.Δ.</c:v>
                </c:pt>
                <c:pt idx="3">
                  <c:v>Κυβέρνηση συνεργασίας με κορμό τον ΣΥΡΙΖΑ</c:v>
                </c:pt>
                <c:pt idx="4">
                  <c:v>Άλλη</c:v>
                </c:pt>
                <c:pt idx="5">
                  <c:v>ΔΓ/ ΔΑ</c:v>
                </c:pt>
              </c:strCache>
            </c:strRef>
          </c:cat>
          <c:val>
            <c:numRef>
              <c:f>Sheet1!$E$90:$E$95</c:f>
              <c:numCache>
                <c:formatCode>0.0</c:formatCode>
                <c:ptCount val="6"/>
                <c:pt idx="0">
                  <c:v>30.514885188466131</c:v>
                </c:pt>
                <c:pt idx="1">
                  <c:v>10.5843593546268</c:v>
                </c:pt>
                <c:pt idx="2">
                  <c:v>13.840089978003162</c:v>
                </c:pt>
                <c:pt idx="3">
                  <c:v>20.79049258975402</c:v>
                </c:pt>
                <c:pt idx="4">
                  <c:v>11.05515134021439</c:v>
                </c:pt>
                <c:pt idx="5">
                  <c:v>13.215021548935489</c:v>
                </c:pt>
              </c:numCache>
            </c:numRef>
          </c:val>
          <c:extLst>
            <c:ext xmlns:c16="http://schemas.microsoft.com/office/drawing/2014/chart" uri="{C3380CC4-5D6E-409C-BE32-E72D297353CC}">
              <c16:uniqueId val="{00000000-6F45-45E4-86CF-34E02CE99CE8}"/>
            </c:ext>
          </c:extLst>
        </c:ser>
        <c:dLbls>
          <c:showLegendKey val="0"/>
          <c:showVal val="1"/>
          <c:showCatName val="0"/>
          <c:showSerName val="0"/>
          <c:showPercent val="0"/>
          <c:showBubbleSize val="0"/>
        </c:dLbls>
        <c:gapWidth val="150"/>
        <c:shape val="box"/>
        <c:axId val="168712448"/>
        <c:axId val="168719488"/>
        <c:axId val="0"/>
      </c:bar3DChart>
      <c:catAx>
        <c:axId val="168712448"/>
        <c:scaling>
          <c:orientation val="minMax"/>
        </c:scaling>
        <c:delete val="0"/>
        <c:axPos val="b"/>
        <c:numFmt formatCode="General" sourceLinked="0"/>
        <c:majorTickMark val="none"/>
        <c:minorTickMark val="none"/>
        <c:tickLblPos val="nextTo"/>
        <c:crossAx val="168719488"/>
        <c:crosses val="autoZero"/>
        <c:auto val="1"/>
        <c:lblAlgn val="ctr"/>
        <c:lblOffset val="100"/>
        <c:noMultiLvlLbl val="0"/>
      </c:catAx>
      <c:valAx>
        <c:axId val="168719488"/>
        <c:scaling>
          <c:orientation val="minMax"/>
        </c:scaling>
        <c:delete val="1"/>
        <c:axPos val="l"/>
        <c:numFmt formatCode="0.0" sourceLinked="1"/>
        <c:majorTickMark val="none"/>
        <c:minorTickMark val="none"/>
        <c:tickLblPos val="nextTo"/>
        <c:crossAx val="168712448"/>
        <c:crosses val="autoZero"/>
        <c:crossBetween val="between"/>
      </c:valAx>
    </c:plotArea>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7179978602381446"/>
          <c:y val="0.18383024617334759"/>
          <c:w val="0.81386329641346145"/>
          <c:h val="0.78991191500655222"/>
        </c:manualLayout>
      </c:layout>
      <c:bar3DChart>
        <c:barDir val="bar"/>
        <c:grouping val="percentStacked"/>
        <c:varyColors val="0"/>
        <c:ser>
          <c:idx val="0"/>
          <c:order val="0"/>
          <c:tx>
            <c:strRef>
              <c:f>[OUTPUT.xls]Sheet!$B$754</c:f>
              <c:strCache>
                <c:ptCount val="1"/>
                <c:pt idx="0">
                  <c:v>Αυτοδύναμη Ν.Δ.</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[OUTPUT.xls]Sheet!$B$755:$B$760</c:f>
              <c:numCache>
                <c:formatCode>#,##0.0%</c:formatCode>
                <c:ptCount val="6"/>
                <c:pt idx="0">
                  <c:v>0.64391691394658745</c:v>
                </c:pt>
                <c:pt idx="1">
                  <c:v>0.11742424242424242</c:v>
                </c:pt>
                <c:pt idx="2">
                  <c:v>0.23529411764705885</c:v>
                </c:pt>
                <c:pt idx="3">
                  <c:v>9.0909090909090912E-2</c:v>
                </c:pt>
                <c:pt idx="4">
                  <c:v>9.6774193548387094E-2</c:v>
                </c:pt>
              </c:numCache>
            </c:numRef>
          </c:val>
          <c:extLst>
            <c:ext xmlns:c16="http://schemas.microsoft.com/office/drawing/2014/chart" uri="{C3380CC4-5D6E-409C-BE32-E72D297353CC}">
              <c16:uniqueId val="{00000000-8A3C-460C-B294-1833936D0875}"/>
            </c:ext>
          </c:extLst>
        </c:ser>
        <c:ser>
          <c:idx val="1"/>
          <c:order val="1"/>
          <c:tx>
            <c:strRef>
              <c:f>[OUTPUT.xls]Sheet!$C$754</c:f>
              <c:strCache>
                <c:ptCount val="1"/>
                <c:pt idx="0">
                  <c:v>Αυτοδύναμη ΣΥΡΙΖΑ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[OUTPUT.xls]Sheet!$C$755:$C$760</c:f>
              <c:numCache>
                <c:formatCode>#,##0.0%</c:formatCode>
                <c:ptCount val="6"/>
                <c:pt idx="0">
                  <c:v>4.4510385756676554E-2</c:v>
                </c:pt>
                <c:pt idx="1">
                  <c:v>0.25757575757575757</c:v>
                </c:pt>
                <c:pt idx="3">
                  <c:v>4.5454545454545456E-2</c:v>
                </c:pt>
                <c:pt idx="4">
                  <c:v>3.2258064516129031E-2</c:v>
                </c:pt>
                <c:pt idx="5">
                  <c:v>0.20689655172413793</c:v>
                </c:pt>
              </c:numCache>
            </c:numRef>
          </c:val>
          <c:extLst>
            <c:ext xmlns:c16="http://schemas.microsoft.com/office/drawing/2014/chart" uri="{C3380CC4-5D6E-409C-BE32-E72D297353CC}">
              <c16:uniqueId val="{00000001-8A3C-460C-B294-1833936D0875}"/>
            </c:ext>
          </c:extLst>
        </c:ser>
        <c:ser>
          <c:idx val="2"/>
          <c:order val="2"/>
          <c:tx>
            <c:strRef>
              <c:f>[OUTPUT.xls]Sheet!$D$754</c:f>
              <c:strCache>
                <c:ptCount val="1"/>
                <c:pt idx="0">
                  <c:v>Κυβέρνηση συνεργασίας με κορμό την Ν.Δ.</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[OUTPUT.xls]Sheet!$D$755:$D$760</c:f>
              <c:numCache>
                <c:formatCode>#,##0.0%</c:formatCode>
                <c:ptCount val="6"/>
                <c:pt idx="0">
                  <c:v>0.13056379821958455</c:v>
                </c:pt>
                <c:pt idx="1">
                  <c:v>6.4393939393939392E-2</c:v>
                </c:pt>
                <c:pt idx="2">
                  <c:v>0.29411764705882354</c:v>
                </c:pt>
                <c:pt idx="3">
                  <c:v>0.11363636363636363</c:v>
                </c:pt>
                <c:pt idx="4">
                  <c:v>0.19354838709677419</c:v>
                </c:pt>
                <c:pt idx="5">
                  <c:v>0.10344827586206896</c:v>
                </c:pt>
              </c:numCache>
            </c:numRef>
          </c:val>
          <c:extLst>
            <c:ext xmlns:c16="http://schemas.microsoft.com/office/drawing/2014/chart" uri="{C3380CC4-5D6E-409C-BE32-E72D297353CC}">
              <c16:uniqueId val="{00000002-8A3C-460C-B294-1833936D0875}"/>
            </c:ext>
          </c:extLst>
        </c:ser>
        <c:ser>
          <c:idx val="3"/>
          <c:order val="3"/>
          <c:tx>
            <c:strRef>
              <c:f>[OUTPUT.xls]Sheet!$E$754</c:f>
              <c:strCache>
                <c:ptCount val="1"/>
                <c:pt idx="0">
                  <c:v>Κυβέρνηση συνεργασίας με κορμό τον ΣΥΡΙΖΑ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[OUTPUT.xls]Sheet!$E$755:$E$760</c:f>
              <c:numCache>
                <c:formatCode>#,##0.0%</c:formatCode>
                <c:ptCount val="6"/>
                <c:pt idx="0">
                  <c:v>7.418397626112759E-2</c:v>
                </c:pt>
                <c:pt idx="1">
                  <c:v>0.40909090909090906</c:v>
                </c:pt>
                <c:pt idx="2">
                  <c:v>0.17647058823529413</c:v>
                </c:pt>
                <c:pt idx="3">
                  <c:v>0.34090909090909094</c:v>
                </c:pt>
                <c:pt idx="4">
                  <c:v>9.6774193548387094E-2</c:v>
                </c:pt>
                <c:pt idx="5">
                  <c:v>0.31034482758620691</c:v>
                </c:pt>
              </c:numCache>
            </c:numRef>
          </c:val>
          <c:extLst>
            <c:ext xmlns:c16="http://schemas.microsoft.com/office/drawing/2014/chart" uri="{C3380CC4-5D6E-409C-BE32-E72D297353CC}">
              <c16:uniqueId val="{00000003-8A3C-460C-B294-1833936D0875}"/>
            </c:ext>
          </c:extLst>
        </c:ser>
        <c:ser>
          <c:idx val="4"/>
          <c:order val="4"/>
          <c:tx>
            <c:strRef>
              <c:f>[OUTPUT.xls]Sheet!$F$754</c:f>
              <c:strCache>
                <c:ptCount val="1"/>
                <c:pt idx="0">
                  <c:v>Άλλη</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[OUTPUT.xls]Sheet!$F$755:$F$760</c:f>
              <c:numCache>
                <c:formatCode>#,##0.0%</c:formatCode>
                <c:ptCount val="6"/>
                <c:pt idx="0">
                  <c:v>5.0445103857566759E-2</c:v>
                </c:pt>
                <c:pt idx="1">
                  <c:v>6.8181818181818177E-2</c:v>
                </c:pt>
                <c:pt idx="2">
                  <c:v>0.13235294117647059</c:v>
                </c:pt>
                <c:pt idx="3">
                  <c:v>0.20454545454545453</c:v>
                </c:pt>
                <c:pt idx="4">
                  <c:v>0.22580645161290325</c:v>
                </c:pt>
                <c:pt idx="5">
                  <c:v>0.17241379310344829</c:v>
                </c:pt>
              </c:numCache>
            </c:numRef>
          </c:val>
          <c:extLst>
            <c:ext xmlns:c16="http://schemas.microsoft.com/office/drawing/2014/chart" uri="{C3380CC4-5D6E-409C-BE32-E72D297353CC}">
              <c16:uniqueId val="{00000004-8A3C-460C-B294-1833936D0875}"/>
            </c:ext>
          </c:extLst>
        </c:ser>
        <c:ser>
          <c:idx val="5"/>
          <c:order val="5"/>
          <c:tx>
            <c:strRef>
              <c:f>[OUTPUT.xls]Sheet!$G$754</c:f>
              <c:strCache>
                <c:ptCount val="1"/>
                <c:pt idx="0">
                  <c:v>ΔΓ/ 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[OUTPUT.xls]Sheet!$A$755:$A$760</c:f>
              <c:strCache>
                <c:ptCount val="6"/>
                <c:pt idx="0">
                  <c:v>Ν.Δ.</c:v>
                </c:pt>
                <c:pt idx="1">
                  <c:v>ΣΥΡΙΖΑ</c:v>
                </c:pt>
                <c:pt idx="2">
                  <c:v>ΚΙΝΑΛ</c:v>
                </c:pt>
                <c:pt idx="3">
                  <c:v>Κ.Κ.Ε.</c:v>
                </c:pt>
                <c:pt idx="4">
                  <c:v>ΕΛΛΗΝΙΚΗ ΛΥΣΗ</c:v>
                </c:pt>
                <c:pt idx="5">
                  <c:v>ΜΕΡΑ 25</c:v>
                </c:pt>
              </c:strCache>
            </c:strRef>
          </c:cat>
          <c:val>
            <c:numRef>
              <c:f>[OUTPUT.xls]Sheet!$G$755:$G$760</c:f>
              <c:numCache>
                <c:formatCode>#,##0.0%</c:formatCode>
                <c:ptCount val="6"/>
                <c:pt idx="0">
                  <c:v>5.637982195845697E-2</c:v>
                </c:pt>
                <c:pt idx="1">
                  <c:v>8.3333333333333343E-2</c:v>
                </c:pt>
                <c:pt idx="2">
                  <c:v>0.16176470588235292</c:v>
                </c:pt>
                <c:pt idx="3">
                  <c:v>0.20454545454545453</c:v>
                </c:pt>
                <c:pt idx="4">
                  <c:v>0.35483870967741937</c:v>
                </c:pt>
                <c:pt idx="5">
                  <c:v>0.20689655172413793</c:v>
                </c:pt>
              </c:numCache>
            </c:numRef>
          </c:val>
          <c:extLst>
            <c:ext xmlns:c16="http://schemas.microsoft.com/office/drawing/2014/chart" uri="{C3380CC4-5D6E-409C-BE32-E72D297353CC}">
              <c16:uniqueId val="{00000005-8A3C-460C-B294-1833936D0875}"/>
            </c:ext>
          </c:extLst>
        </c:ser>
        <c:dLbls>
          <c:showLegendKey val="0"/>
          <c:showVal val="1"/>
          <c:showCatName val="0"/>
          <c:showSerName val="0"/>
          <c:showPercent val="0"/>
          <c:showBubbleSize val="0"/>
        </c:dLbls>
        <c:gapWidth val="95"/>
        <c:gapDepth val="95"/>
        <c:shape val="box"/>
        <c:axId val="168866176"/>
        <c:axId val="168867712"/>
        <c:axId val="0"/>
      </c:bar3DChart>
      <c:catAx>
        <c:axId val="168866176"/>
        <c:scaling>
          <c:orientation val="maxMin"/>
        </c:scaling>
        <c:delete val="0"/>
        <c:axPos val="l"/>
        <c:numFmt formatCode="General" sourceLinked="0"/>
        <c:majorTickMark val="none"/>
        <c:minorTickMark val="none"/>
        <c:tickLblPos val="nextTo"/>
        <c:crossAx val="168867712"/>
        <c:crosses val="autoZero"/>
        <c:auto val="1"/>
        <c:lblAlgn val="ctr"/>
        <c:lblOffset val="100"/>
        <c:noMultiLvlLbl val="0"/>
      </c:catAx>
      <c:valAx>
        <c:axId val="168867712"/>
        <c:scaling>
          <c:orientation val="minMax"/>
        </c:scaling>
        <c:delete val="1"/>
        <c:axPos val="t"/>
        <c:numFmt formatCode="0%" sourceLinked="1"/>
        <c:majorTickMark val="out"/>
        <c:minorTickMark val="none"/>
        <c:tickLblPos val="nextTo"/>
        <c:crossAx val="168866176"/>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[OUTPUT.xls]Sheet!$B$754</c:f>
              <c:strCache>
                <c:ptCount val="1"/>
                <c:pt idx="0">
                  <c:v>Αυτοδύναμη Ν.Δ.</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[OUTPUT.xls]Sheet!$B$777:$B$783</c:f>
              <c:numCache>
                <c:formatCode>#,##0.0%</c:formatCode>
                <c:ptCount val="7"/>
                <c:pt idx="0">
                  <c:v>2.7972027972027972E-2</c:v>
                </c:pt>
                <c:pt idx="1">
                  <c:v>5.5900621118012424E-2</c:v>
                </c:pt>
                <c:pt idx="2">
                  <c:v>0.32558139534883723</c:v>
                </c:pt>
                <c:pt idx="3">
                  <c:v>0.6794871794871794</c:v>
                </c:pt>
                <c:pt idx="4">
                  <c:v>0.6692913385826772</c:v>
                </c:pt>
                <c:pt idx="5">
                  <c:v>0.1773049645390071</c:v>
                </c:pt>
                <c:pt idx="6">
                  <c:v>0.125</c:v>
                </c:pt>
              </c:numCache>
            </c:numRef>
          </c:val>
          <c:extLst>
            <c:ext xmlns:c16="http://schemas.microsoft.com/office/drawing/2014/chart" uri="{C3380CC4-5D6E-409C-BE32-E72D297353CC}">
              <c16:uniqueId val="{00000000-948F-4C10-A4B1-756BDF2E3602}"/>
            </c:ext>
          </c:extLst>
        </c:ser>
        <c:ser>
          <c:idx val="1"/>
          <c:order val="1"/>
          <c:tx>
            <c:strRef>
              <c:f>[OUTPUT.xls]Sheet!$C$754</c:f>
              <c:strCache>
                <c:ptCount val="1"/>
                <c:pt idx="0">
                  <c:v>Αυτοδύναμη ΣΥΡΙΖΑ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[OUTPUT.xls]Sheet!$C$777:$C$783</c:f>
              <c:numCache>
                <c:formatCode>#,##0.0%</c:formatCode>
                <c:ptCount val="7"/>
                <c:pt idx="0">
                  <c:v>0.22377622377622378</c:v>
                </c:pt>
                <c:pt idx="1">
                  <c:v>0.17391304347826086</c:v>
                </c:pt>
                <c:pt idx="2">
                  <c:v>9.7674418604651161E-2</c:v>
                </c:pt>
                <c:pt idx="3">
                  <c:v>3.2051282051282055E-2</c:v>
                </c:pt>
                <c:pt idx="4">
                  <c:v>2.3622047244094488E-2</c:v>
                </c:pt>
                <c:pt idx="5">
                  <c:v>5.6737588652482268E-2</c:v>
                </c:pt>
                <c:pt idx="6">
                  <c:v>0.05</c:v>
                </c:pt>
              </c:numCache>
            </c:numRef>
          </c:val>
          <c:extLst>
            <c:ext xmlns:c16="http://schemas.microsoft.com/office/drawing/2014/chart" uri="{C3380CC4-5D6E-409C-BE32-E72D297353CC}">
              <c16:uniqueId val="{00000001-948F-4C10-A4B1-756BDF2E3602}"/>
            </c:ext>
          </c:extLst>
        </c:ser>
        <c:ser>
          <c:idx val="2"/>
          <c:order val="2"/>
          <c:tx>
            <c:strRef>
              <c:f>[OUTPUT.xls]Sheet!$D$754</c:f>
              <c:strCache>
                <c:ptCount val="1"/>
                <c:pt idx="0">
                  <c:v>Κυβέρνηση συνεργασίας με κορμό την Ν.Δ.</c:v>
                </c:pt>
              </c:strCache>
            </c:strRef>
          </c:tx>
          <c:invertIfNegative val="0"/>
          <c:dLbls>
            <c:dLbl>
              <c:idx val="6"/>
              <c:layout>
                <c:manualLayout>
                  <c:x val="-1.3033561420658195E-3"/>
                  <c:y val="2.37037014916349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BD4-4765-B977-5B508072E60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[OUTPUT.xls]Sheet!$D$777:$D$783</c:f>
              <c:numCache>
                <c:formatCode>#,##0.0%</c:formatCode>
                <c:ptCount val="7"/>
                <c:pt idx="0">
                  <c:v>6.9930069930069935E-2</c:v>
                </c:pt>
                <c:pt idx="1">
                  <c:v>9.9378881987577633E-2</c:v>
                </c:pt>
                <c:pt idx="2">
                  <c:v>0.19069767441860463</c:v>
                </c:pt>
                <c:pt idx="3">
                  <c:v>0.16025641025641024</c:v>
                </c:pt>
                <c:pt idx="4">
                  <c:v>0.15748031496062992</c:v>
                </c:pt>
                <c:pt idx="5">
                  <c:v>0.15602836879432624</c:v>
                </c:pt>
                <c:pt idx="6">
                  <c:v>7.4999999999999997E-2</c:v>
                </c:pt>
              </c:numCache>
            </c:numRef>
          </c:val>
          <c:extLst>
            <c:ext xmlns:c16="http://schemas.microsoft.com/office/drawing/2014/chart" uri="{C3380CC4-5D6E-409C-BE32-E72D297353CC}">
              <c16:uniqueId val="{00000002-948F-4C10-A4B1-756BDF2E3602}"/>
            </c:ext>
          </c:extLst>
        </c:ser>
        <c:ser>
          <c:idx val="3"/>
          <c:order val="3"/>
          <c:tx>
            <c:strRef>
              <c:f>[OUTPUT.xls]Sheet!$E$754</c:f>
              <c:strCache>
                <c:ptCount val="1"/>
                <c:pt idx="0">
                  <c:v>Κυβέρνηση συνεργασίας με κορμό τον ΣΥΡΙΖΑ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[OUTPUT.xls]Sheet!$E$777:$E$783</c:f>
              <c:numCache>
                <c:formatCode>#,##0.0%</c:formatCode>
                <c:ptCount val="7"/>
                <c:pt idx="0">
                  <c:v>0.46153846153846151</c:v>
                </c:pt>
                <c:pt idx="1">
                  <c:v>0.45962732919254656</c:v>
                </c:pt>
                <c:pt idx="2">
                  <c:v>0.15813953488372093</c:v>
                </c:pt>
                <c:pt idx="3">
                  <c:v>5.7692307692307689E-2</c:v>
                </c:pt>
                <c:pt idx="4">
                  <c:v>3.937007874015748E-2</c:v>
                </c:pt>
                <c:pt idx="5">
                  <c:v>8.5106382978723402E-2</c:v>
                </c:pt>
                <c:pt idx="6">
                  <c:v>0.15</c:v>
                </c:pt>
              </c:numCache>
            </c:numRef>
          </c:val>
          <c:extLst>
            <c:ext xmlns:c16="http://schemas.microsoft.com/office/drawing/2014/chart" uri="{C3380CC4-5D6E-409C-BE32-E72D297353CC}">
              <c16:uniqueId val="{00000003-948F-4C10-A4B1-756BDF2E3602}"/>
            </c:ext>
          </c:extLst>
        </c:ser>
        <c:ser>
          <c:idx val="4"/>
          <c:order val="4"/>
          <c:tx>
            <c:strRef>
              <c:f>[OUTPUT.xls]Sheet!$F$754</c:f>
              <c:strCache>
                <c:ptCount val="1"/>
                <c:pt idx="0">
                  <c:v>Άλλη</c:v>
                </c:pt>
              </c:strCache>
            </c:strRef>
          </c:tx>
          <c:invertIfNegative val="0"/>
          <c:dLbls>
            <c:dLbl>
              <c:idx val="3"/>
              <c:layout>
                <c:manualLayout>
                  <c:x val="2.6067122841314477E-3"/>
                  <c:y val="3.79259223866155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BD4-4765-B977-5B508072E603}"/>
                </c:ext>
              </c:extLst>
            </c:dLbl>
            <c:dLbl>
              <c:idx val="4"/>
              <c:layout>
                <c:manualLayout>
                  <c:x val="3.9100684261974585E-3"/>
                  <c:y val="2.84444417899616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BD4-4765-B977-5B508072E60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[OUTPUT.xls]Sheet!$F$777:$F$783</c:f>
              <c:numCache>
                <c:formatCode>#,##0.0%</c:formatCode>
                <c:ptCount val="7"/>
                <c:pt idx="0">
                  <c:v>0.1048951048951049</c:v>
                </c:pt>
                <c:pt idx="1">
                  <c:v>7.4534161490683232E-2</c:v>
                </c:pt>
                <c:pt idx="2">
                  <c:v>0.11162790697674418</c:v>
                </c:pt>
                <c:pt idx="3">
                  <c:v>5.1282051282051287E-2</c:v>
                </c:pt>
                <c:pt idx="4">
                  <c:v>6.2992125984251968E-2</c:v>
                </c:pt>
                <c:pt idx="5">
                  <c:v>0.18439716312056739</c:v>
                </c:pt>
                <c:pt idx="6">
                  <c:v>0.32500000000000001</c:v>
                </c:pt>
              </c:numCache>
            </c:numRef>
          </c:val>
          <c:extLst>
            <c:ext xmlns:c16="http://schemas.microsoft.com/office/drawing/2014/chart" uri="{C3380CC4-5D6E-409C-BE32-E72D297353CC}">
              <c16:uniqueId val="{00000004-948F-4C10-A4B1-756BDF2E3602}"/>
            </c:ext>
          </c:extLst>
        </c:ser>
        <c:ser>
          <c:idx val="5"/>
          <c:order val="5"/>
          <c:tx>
            <c:strRef>
              <c:f>[OUTPUT.xls]Sheet!$G$754</c:f>
              <c:strCache>
                <c:ptCount val="1"/>
                <c:pt idx="0">
                  <c:v>ΔΓ/ ΔΑ</c:v>
                </c:pt>
              </c:strCache>
            </c:strRef>
          </c:tx>
          <c:invertIfNegative val="0"/>
          <c:dLbls>
            <c:dLbl>
              <c:idx val="3"/>
              <c:layout>
                <c:manualLayout>
                  <c:x val="1.6943629846855653E-2"/>
                  <c:y val="8.691256811459064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BD4-4765-B977-5B508072E603}"/>
                </c:ext>
              </c:extLst>
            </c:dLbl>
            <c:dLbl>
              <c:idx val="4"/>
              <c:layout>
                <c:manualLayout>
                  <c:x val="2.346041055718475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BD4-4765-B977-5B508072E60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[OUTPUT.xls]Sheet!$A$777:$A$783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[OUTPUT.xls]Sheet!$G$777:$G$783</c:f>
              <c:numCache>
                <c:formatCode>#,##0.0%</c:formatCode>
                <c:ptCount val="7"/>
                <c:pt idx="0">
                  <c:v>0.11188811188811189</c:v>
                </c:pt>
                <c:pt idx="1">
                  <c:v>0.13664596273291926</c:v>
                </c:pt>
                <c:pt idx="2">
                  <c:v>0.11627906976744186</c:v>
                </c:pt>
                <c:pt idx="3">
                  <c:v>1.9230769230769232E-2</c:v>
                </c:pt>
                <c:pt idx="4">
                  <c:v>4.7244094488188976E-2</c:v>
                </c:pt>
                <c:pt idx="5">
                  <c:v>0.34042553191489361</c:v>
                </c:pt>
                <c:pt idx="6">
                  <c:v>0.27500000000000002</c:v>
                </c:pt>
              </c:numCache>
            </c:numRef>
          </c:val>
          <c:extLst>
            <c:ext xmlns:c16="http://schemas.microsoft.com/office/drawing/2014/chart" uri="{C3380CC4-5D6E-409C-BE32-E72D297353CC}">
              <c16:uniqueId val="{00000005-948F-4C10-A4B1-756BDF2E3602}"/>
            </c:ext>
          </c:extLst>
        </c:ser>
        <c:dLbls>
          <c:showLegendKey val="0"/>
          <c:showVal val="1"/>
          <c:showCatName val="0"/>
          <c:showSerName val="0"/>
          <c:showPercent val="0"/>
          <c:showBubbleSize val="0"/>
        </c:dLbls>
        <c:gapWidth val="95"/>
        <c:gapDepth val="95"/>
        <c:shape val="box"/>
        <c:axId val="168805888"/>
        <c:axId val="168807424"/>
        <c:axId val="0"/>
      </c:bar3DChart>
      <c:catAx>
        <c:axId val="168805888"/>
        <c:scaling>
          <c:orientation val="maxMin"/>
        </c:scaling>
        <c:delete val="0"/>
        <c:axPos val="l"/>
        <c:numFmt formatCode="General" sourceLinked="0"/>
        <c:majorTickMark val="none"/>
        <c:minorTickMark val="none"/>
        <c:tickLblPos val="nextTo"/>
        <c:crossAx val="168807424"/>
        <c:crosses val="autoZero"/>
        <c:auto val="1"/>
        <c:lblAlgn val="ctr"/>
        <c:lblOffset val="100"/>
        <c:noMultiLvlLbl val="0"/>
      </c:catAx>
      <c:valAx>
        <c:axId val="168807424"/>
        <c:scaling>
          <c:orientation val="minMax"/>
        </c:scaling>
        <c:delete val="1"/>
        <c:axPos val="t"/>
        <c:numFmt formatCode="0%" sourceLinked="1"/>
        <c:majorTickMark val="out"/>
        <c:minorTickMark val="none"/>
        <c:tickLblPos val="nextTo"/>
        <c:crossAx val="168805888"/>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Sheet1!$B$99:$B$101</c:f>
              <c:strCache>
                <c:ptCount val="3"/>
                <c:pt idx="0">
                  <c:v>Ο πρόεδρος του Πρώτου Κόμματος</c:v>
                </c:pt>
                <c:pt idx="1">
                  <c:v>Κάποιος που μπορεί να προκύψει από διαπραγμάτευση</c:v>
                </c:pt>
                <c:pt idx="2">
                  <c:v>ΔΓ/ΔΑ</c:v>
                </c:pt>
              </c:strCache>
            </c:strRef>
          </c:cat>
          <c:val>
            <c:numRef>
              <c:f>Sheet1!$E$99:$E$101</c:f>
              <c:numCache>
                <c:formatCode>0.0</c:formatCode>
                <c:ptCount val="3"/>
                <c:pt idx="0">
                  <c:v>60.401715952184176</c:v>
                </c:pt>
                <c:pt idx="1">
                  <c:v>30.45018861539387</c:v>
                </c:pt>
                <c:pt idx="2">
                  <c:v>9.1480954324219592</c:v>
                </c:pt>
              </c:numCache>
            </c:numRef>
          </c:val>
          <c:extLst>
            <c:ext xmlns:c16="http://schemas.microsoft.com/office/drawing/2014/chart" uri="{C3380CC4-5D6E-409C-BE32-E72D297353CC}">
              <c16:uniqueId val="{00000000-E5A7-423F-B55F-40A98089C67A}"/>
            </c:ext>
          </c:extLst>
        </c:ser>
        <c:dLbls>
          <c:showLegendKey val="0"/>
          <c:showVal val="0"/>
          <c:showCatName val="0"/>
          <c:showSerName val="0"/>
          <c:showPercent val="1"/>
          <c:showBubbleSize val="0"/>
          <c:showLeaderLines val="1"/>
        </c:dLbls>
      </c:pie3DChart>
    </c:plotArea>
    <c:legend>
      <c:legendPos val="t"/>
      <c:overlay val="0"/>
      <c:txPr>
        <a:bodyPr/>
        <a:lstStyle/>
        <a:p>
          <a:pPr rtl="0">
            <a:defRPr/>
          </a:pPr>
          <a:endParaRPr lang="el-GR"/>
        </a:p>
      </c:txPr>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7440649830794611"/>
          <c:y val="9.4891315132126036E-2"/>
          <c:w val="0.81125658412932988"/>
          <c:h val="0.87727652890579577"/>
        </c:manualLayout>
      </c:layout>
      <c:bar3DChart>
        <c:barDir val="bar"/>
        <c:grouping val="percentStacked"/>
        <c:varyColors val="0"/>
        <c:ser>
          <c:idx val="0"/>
          <c:order val="0"/>
          <c:tx>
            <c:strRef>
              <c:f>[OUTPUT.xls]Sheet!$B$874</c:f>
              <c:strCache>
                <c:ptCount val="1"/>
                <c:pt idx="0">
                  <c:v>Ο πρόεδρος του Πρώτου Κόμματος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[OUTPUT.xls]Sheet!$A$875:$A$880</c:f>
              <c:strCache>
                <c:ptCount val="6"/>
                <c:pt idx="0">
                  <c:v>Ν.Δ.</c:v>
                </c:pt>
                <c:pt idx="1">
                  <c:v>ΣΥΡΙΖΑ</c:v>
                </c:pt>
                <c:pt idx="2">
                  <c:v>ΚΙΝΑΛ</c:v>
                </c:pt>
                <c:pt idx="3">
                  <c:v>Κ.Κ.Ε.</c:v>
                </c:pt>
                <c:pt idx="4">
                  <c:v>ΕΛΛΗΝΙΚΗ ΛΥΣΗ</c:v>
                </c:pt>
                <c:pt idx="5">
                  <c:v>ΜΕΡΑ 25</c:v>
                </c:pt>
              </c:strCache>
            </c:strRef>
          </c:cat>
          <c:val>
            <c:numRef>
              <c:f>[OUTPUT.xls]Sheet!$B$875:$B$880</c:f>
              <c:numCache>
                <c:formatCode>#,##0.0%</c:formatCode>
                <c:ptCount val="6"/>
                <c:pt idx="0">
                  <c:v>0.80118694362017806</c:v>
                </c:pt>
                <c:pt idx="1">
                  <c:v>0.64393939393939392</c:v>
                </c:pt>
                <c:pt idx="2">
                  <c:v>0.52941176470588236</c:v>
                </c:pt>
                <c:pt idx="3">
                  <c:v>0.40909090909090906</c:v>
                </c:pt>
                <c:pt idx="4">
                  <c:v>0.22580645161290325</c:v>
                </c:pt>
                <c:pt idx="5">
                  <c:v>0.35714285714285715</c:v>
                </c:pt>
              </c:numCache>
            </c:numRef>
          </c:val>
          <c:extLst>
            <c:ext xmlns:c16="http://schemas.microsoft.com/office/drawing/2014/chart" uri="{C3380CC4-5D6E-409C-BE32-E72D297353CC}">
              <c16:uniqueId val="{00000000-F0D9-4FF9-8431-5ACC846C2B19}"/>
            </c:ext>
          </c:extLst>
        </c:ser>
        <c:ser>
          <c:idx val="1"/>
          <c:order val="1"/>
          <c:tx>
            <c:strRef>
              <c:f>[OUTPUT.xls]Sheet!$C$874</c:f>
              <c:strCache>
                <c:ptCount val="1"/>
                <c:pt idx="0">
                  <c:v>Κάποιος που μπορεί να προκύψει από διαπραγμάτευση</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[OUTPUT.xls]Sheet!$A$875:$A$880</c:f>
              <c:strCache>
                <c:ptCount val="6"/>
                <c:pt idx="0">
                  <c:v>Ν.Δ.</c:v>
                </c:pt>
                <c:pt idx="1">
                  <c:v>ΣΥΡΙΖΑ</c:v>
                </c:pt>
                <c:pt idx="2">
                  <c:v>ΚΙΝΑΛ</c:v>
                </c:pt>
                <c:pt idx="3">
                  <c:v>Κ.Κ.Ε.</c:v>
                </c:pt>
                <c:pt idx="4">
                  <c:v>ΕΛΛΗΝΙΚΗ ΛΥΣΗ</c:v>
                </c:pt>
                <c:pt idx="5">
                  <c:v>ΜΕΡΑ 25</c:v>
                </c:pt>
              </c:strCache>
            </c:strRef>
          </c:cat>
          <c:val>
            <c:numRef>
              <c:f>[OUTPUT.xls]Sheet!$C$875:$C$880</c:f>
              <c:numCache>
                <c:formatCode>#,##0.0%</c:formatCode>
                <c:ptCount val="6"/>
                <c:pt idx="0">
                  <c:v>0.13946587537091987</c:v>
                </c:pt>
                <c:pt idx="1">
                  <c:v>0.28409090909090912</c:v>
                </c:pt>
                <c:pt idx="2">
                  <c:v>0.41176470588235298</c:v>
                </c:pt>
                <c:pt idx="3">
                  <c:v>0.43181818181818182</c:v>
                </c:pt>
                <c:pt idx="4">
                  <c:v>0.74193548387096764</c:v>
                </c:pt>
                <c:pt idx="5">
                  <c:v>0.57142857142857151</c:v>
                </c:pt>
              </c:numCache>
            </c:numRef>
          </c:val>
          <c:extLst>
            <c:ext xmlns:c16="http://schemas.microsoft.com/office/drawing/2014/chart" uri="{C3380CC4-5D6E-409C-BE32-E72D297353CC}">
              <c16:uniqueId val="{00000001-F0D9-4FF9-8431-5ACC846C2B19}"/>
            </c:ext>
          </c:extLst>
        </c:ser>
        <c:ser>
          <c:idx val="2"/>
          <c:order val="2"/>
          <c:tx>
            <c:strRef>
              <c:f>[OUTPUT.xls]Sheet!$D$874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[OUTPUT.xls]Sheet!$A$875:$A$880</c:f>
              <c:strCache>
                <c:ptCount val="6"/>
                <c:pt idx="0">
                  <c:v>Ν.Δ.</c:v>
                </c:pt>
                <c:pt idx="1">
                  <c:v>ΣΥΡΙΖΑ</c:v>
                </c:pt>
                <c:pt idx="2">
                  <c:v>ΚΙΝΑΛ</c:v>
                </c:pt>
                <c:pt idx="3">
                  <c:v>Κ.Κ.Ε.</c:v>
                </c:pt>
                <c:pt idx="4">
                  <c:v>ΕΛΛΗΝΙΚΗ ΛΥΣΗ</c:v>
                </c:pt>
                <c:pt idx="5">
                  <c:v>ΜΕΡΑ 25</c:v>
                </c:pt>
              </c:strCache>
            </c:strRef>
          </c:cat>
          <c:val>
            <c:numRef>
              <c:f>[OUTPUT.xls]Sheet!$D$875:$D$880</c:f>
              <c:numCache>
                <c:formatCode>#,##0.0%</c:formatCode>
                <c:ptCount val="6"/>
                <c:pt idx="0">
                  <c:v>5.9347181008902072E-2</c:v>
                </c:pt>
                <c:pt idx="1">
                  <c:v>7.1969696969696975E-2</c:v>
                </c:pt>
                <c:pt idx="2">
                  <c:v>5.8823529411764712E-2</c:v>
                </c:pt>
                <c:pt idx="3">
                  <c:v>0.15909090909090909</c:v>
                </c:pt>
                <c:pt idx="4">
                  <c:v>3.2258064516129031E-2</c:v>
                </c:pt>
                <c:pt idx="5">
                  <c:v>7.1428571428571438E-2</c:v>
                </c:pt>
              </c:numCache>
            </c:numRef>
          </c:val>
          <c:extLst>
            <c:ext xmlns:c16="http://schemas.microsoft.com/office/drawing/2014/chart" uri="{C3380CC4-5D6E-409C-BE32-E72D297353CC}">
              <c16:uniqueId val="{00000002-F0D9-4FF9-8431-5ACC846C2B19}"/>
            </c:ext>
          </c:extLst>
        </c:ser>
        <c:dLbls>
          <c:showLegendKey val="0"/>
          <c:showVal val="1"/>
          <c:showCatName val="0"/>
          <c:showSerName val="0"/>
          <c:showPercent val="0"/>
          <c:showBubbleSize val="0"/>
        </c:dLbls>
        <c:gapWidth val="95"/>
        <c:gapDepth val="95"/>
        <c:shape val="box"/>
        <c:axId val="168163968"/>
        <c:axId val="168178048"/>
        <c:axId val="0"/>
      </c:bar3DChart>
      <c:catAx>
        <c:axId val="168163968"/>
        <c:scaling>
          <c:orientation val="maxMin"/>
        </c:scaling>
        <c:delete val="0"/>
        <c:axPos val="l"/>
        <c:numFmt formatCode="General" sourceLinked="0"/>
        <c:majorTickMark val="none"/>
        <c:minorTickMark val="none"/>
        <c:tickLblPos val="nextTo"/>
        <c:crossAx val="168178048"/>
        <c:crosses val="autoZero"/>
        <c:auto val="1"/>
        <c:lblAlgn val="ctr"/>
        <c:lblOffset val="100"/>
        <c:noMultiLvlLbl val="0"/>
      </c:catAx>
      <c:valAx>
        <c:axId val="168178048"/>
        <c:scaling>
          <c:orientation val="minMax"/>
        </c:scaling>
        <c:delete val="1"/>
        <c:axPos val="t"/>
        <c:numFmt formatCode="0%" sourceLinked="1"/>
        <c:majorTickMark val="out"/>
        <c:minorTickMark val="none"/>
        <c:tickLblPos val="nextTo"/>
        <c:crossAx val="168163968"/>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[OUTPUT.xls]Sheet!$B$874</c:f>
              <c:strCache>
                <c:ptCount val="1"/>
                <c:pt idx="0">
                  <c:v>Ο πρόεδρος του Πρώτου Κόμματος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[OUTPUT.xls]Sheet!$A$897:$A$903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[OUTPUT.xls]Sheet!$B$897:$B$903</c:f>
              <c:numCache>
                <c:formatCode>#,##0.0%</c:formatCode>
                <c:ptCount val="7"/>
                <c:pt idx="0">
                  <c:v>0.51048951048951041</c:v>
                </c:pt>
                <c:pt idx="1">
                  <c:v>0.56172839506172845</c:v>
                </c:pt>
                <c:pt idx="2">
                  <c:v>0.6</c:v>
                </c:pt>
                <c:pt idx="3">
                  <c:v>0.79617834394904463</c:v>
                </c:pt>
                <c:pt idx="4">
                  <c:v>0.83333333333333326</c:v>
                </c:pt>
                <c:pt idx="5">
                  <c:v>0.4042553191489362</c:v>
                </c:pt>
                <c:pt idx="6">
                  <c:v>0.3902439024390244</c:v>
                </c:pt>
              </c:numCache>
            </c:numRef>
          </c:val>
          <c:extLst>
            <c:ext xmlns:c16="http://schemas.microsoft.com/office/drawing/2014/chart" uri="{C3380CC4-5D6E-409C-BE32-E72D297353CC}">
              <c16:uniqueId val="{00000000-C1B7-4CF4-B5C4-B1124777BDE3}"/>
            </c:ext>
          </c:extLst>
        </c:ser>
        <c:ser>
          <c:idx val="1"/>
          <c:order val="1"/>
          <c:tx>
            <c:strRef>
              <c:f>[OUTPUT.xls]Sheet!$C$874</c:f>
              <c:strCache>
                <c:ptCount val="1"/>
                <c:pt idx="0">
                  <c:v>Κάποιος που μπορεί να προκύψει από διαπραγμάτευση</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[OUTPUT.xls]Sheet!$A$897:$A$903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[OUTPUT.xls]Sheet!$C$897:$C$903</c:f>
              <c:numCache>
                <c:formatCode>#,##0.0%</c:formatCode>
                <c:ptCount val="7"/>
                <c:pt idx="0">
                  <c:v>0.41958041958041958</c:v>
                </c:pt>
                <c:pt idx="1">
                  <c:v>0.37654320987654322</c:v>
                </c:pt>
                <c:pt idx="2">
                  <c:v>0.33488372093023261</c:v>
                </c:pt>
                <c:pt idx="3">
                  <c:v>0.15923566878980891</c:v>
                </c:pt>
                <c:pt idx="4">
                  <c:v>0.11904761904761905</c:v>
                </c:pt>
                <c:pt idx="5">
                  <c:v>0.36170212765957444</c:v>
                </c:pt>
                <c:pt idx="6">
                  <c:v>0.3902439024390244</c:v>
                </c:pt>
              </c:numCache>
            </c:numRef>
          </c:val>
          <c:extLst>
            <c:ext xmlns:c16="http://schemas.microsoft.com/office/drawing/2014/chart" uri="{C3380CC4-5D6E-409C-BE32-E72D297353CC}">
              <c16:uniqueId val="{00000001-C1B7-4CF4-B5C4-B1124777BDE3}"/>
            </c:ext>
          </c:extLst>
        </c:ser>
        <c:ser>
          <c:idx val="2"/>
          <c:order val="2"/>
          <c:tx>
            <c:strRef>
              <c:f>[OUTPUT.xls]Sheet!$D$874</c:f>
              <c:strCache>
                <c:ptCount val="1"/>
                <c:pt idx="0">
                  <c:v>ΔΓ/ΔΑ</c:v>
                </c:pt>
              </c:strCache>
            </c:strRef>
          </c:tx>
          <c:invertIfNegative val="0"/>
          <c:dLbls>
            <c:dLbl>
              <c:idx val="4"/>
              <c:layout>
                <c:manualLayout>
                  <c:x val="2.476376669925057E-2"/>
                  <c:y val="2.473164702448102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A56-41A6-8FAF-DE956DDD39D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[OUTPUT.xls]Sheet!$A$897:$A$903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[OUTPUT.xls]Sheet!$D$897:$D$903</c:f>
              <c:numCache>
                <c:formatCode>#,##0.0%</c:formatCode>
                <c:ptCount val="7"/>
                <c:pt idx="0">
                  <c:v>6.9930069930069935E-2</c:v>
                </c:pt>
                <c:pt idx="1">
                  <c:v>6.1728395061728392E-2</c:v>
                </c:pt>
                <c:pt idx="2">
                  <c:v>6.5116279069767441E-2</c:v>
                </c:pt>
                <c:pt idx="3">
                  <c:v>4.4585987261146494E-2</c:v>
                </c:pt>
                <c:pt idx="4">
                  <c:v>4.7619047619047616E-2</c:v>
                </c:pt>
                <c:pt idx="5">
                  <c:v>0.23404255319148937</c:v>
                </c:pt>
                <c:pt idx="6">
                  <c:v>0.21951219512195125</c:v>
                </c:pt>
              </c:numCache>
            </c:numRef>
          </c:val>
          <c:extLst>
            <c:ext xmlns:c16="http://schemas.microsoft.com/office/drawing/2014/chart" uri="{C3380CC4-5D6E-409C-BE32-E72D297353CC}">
              <c16:uniqueId val="{00000002-C1B7-4CF4-B5C4-B1124777BDE3}"/>
            </c:ext>
          </c:extLst>
        </c:ser>
        <c:dLbls>
          <c:showLegendKey val="0"/>
          <c:showVal val="1"/>
          <c:showCatName val="0"/>
          <c:showSerName val="0"/>
          <c:showPercent val="0"/>
          <c:showBubbleSize val="0"/>
        </c:dLbls>
        <c:gapWidth val="95"/>
        <c:gapDepth val="95"/>
        <c:shape val="box"/>
        <c:axId val="168210816"/>
        <c:axId val="168212352"/>
        <c:axId val="0"/>
      </c:bar3DChart>
      <c:catAx>
        <c:axId val="168210816"/>
        <c:scaling>
          <c:orientation val="maxMin"/>
        </c:scaling>
        <c:delete val="0"/>
        <c:axPos val="l"/>
        <c:numFmt formatCode="General" sourceLinked="0"/>
        <c:majorTickMark val="none"/>
        <c:minorTickMark val="none"/>
        <c:tickLblPos val="nextTo"/>
        <c:crossAx val="168212352"/>
        <c:crosses val="autoZero"/>
        <c:auto val="1"/>
        <c:lblAlgn val="ctr"/>
        <c:lblOffset val="100"/>
        <c:noMultiLvlLbl val="0"/>
      </c:catAx>
      <c:valAx>
        <c:axId val="168212352"/>
        <c:scaling>
          <c:orientation val="minMax"/>
        </c:scaling>
        <c:delete val="1"/>
        <c:axPos val="t"/>
        <c:numFmt formatCode="0%" sourceLinked="1"/>
        <c:majorTickMark val="out"/>
        <c:minorTickMark val="none"/>
        <c:tickLblPos val="nextTo"/>
        <c:crossAx val="168210816"/>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[OUTPUT.xls]Sheet!$B$34</c:f>
              <c:strCache>
                <c:ptCount val="1"/>
                <c:pt idx="0">
                  <c:v>ΠΟΛΥ</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[OUTPUT.xls]Sheet!$B$57:$B$63</c:f>
              <c:numCache>
                <c:formatCode>#,##0.0%</c:formatCode>
                <c:ptCount val="7"/>
                <c:pt idx="0">
                  <c:v>6.993006993006993E-3</c:v>
                </c:pt>
                <c:pt idx="1">
                  <c:v>2.4539877300613498E-2</c:v>
                </c:pt>
                <c:pt idx="2">
                  <c:v>8.8372093023255813E-2</c:v>
                </c:pt>
                <c:pt idx="3">
                  <c:v>0.23076923076923075</c:v>
                </c:pt>
                <c:pt idx="4">
                  <c:v>0.29365079365079366</c:v>
                </c:pt>
                <c:pt idx="5">
                  <c:v>3.5211267605633804E-2</c:v>
                </c:pt>
                <c:pt idx="6">
                  <c:v>0.12195121951219512</c:v>
                </c:pt>
              </c:numCache>
            </c:numRef>
          </c:val>
          <c:extLst>
            <c:ext xmlns:c16="http://schemas.microsoft.com/office/drawing/2014/chart" uri="{C3380CC4-5D6E-409C-BE32-E72D297353CC}">
              <c16:uniqueId val="{00000000-B83B-483B-825A-5268FA960BF7}"/>
            </c:ext>
          </c:extLst>
        </c:ser>
        <c:ser>
          <c:idx val="1"/>
          <c:order val="1"/>
          <c:tx>
            <c:strRef>
              <c:f>[OUTPUT.xls]Sheet!$C$34</c:f>
              <c:strCache>
                <c:ptCount val="1"/>
                <c:pt idx="0">
                  <c:v>ΑΡΚΕΤΑ</c:v>
                </c:pt>
              </c:strCache>
            </c:strRef>
          </c:tx>
          <c:invertIfNegative val="0"/>
          <c:dLbls>
            <c:dLbl>
              <c:idx val="0"/>
              <c:layout>
                <c:manualLayout>
                  <c:x val="7.8201368523949169E-3"/>
                  <c:y val="4.87498416589788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83B-483B-825A-5268FA960BF7}"/>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[OUTPUT.xls]Sheet!$C$57:$C$63</c:f>
              <c:numCache>
                <c:formatCode>#,##0.0%</c:formatCode>
                <c:ptCount val="7"/>
                <c:pt idx="0">
                  <c:v>4.8951048951048952E-2</c:v>
                </c:pt>
                <c:pt idx="1">
                  <c:v>0.1411042944785276</c:v>
                </c:pt>
                <c:pt idx="2">
                  <c:v>0.27906976744186046</c:v>
                </c:pt>
                <c:pt idx="3">
                  <c:v>0.55769230769230771</c:v>
                </c:pt>
                <c:pt idx="4">
                  <c:v>0.42063492063492064</c:v>
                </c:pt>
                <c:pt idx="5">
                  <c:v>0.20422535211267603</c:v>
                </c:pt>
                <c:pt idx="6">
                  <c:v>7.3170731707317083E-2</c:v>
                </c:pt>
              </c:numCache>
            </c:numRef>
          </c:val>
          <c:extLst>
            <c:ext xmlns:c16="http://schemas.microsoft.com/office/drawing/2014/chart" uri="{C3380CC4-5D6E-409C-BE32-E72D297353CC}">
              <c16:uniqueId val="{00000001-B83B-483B-825A-5268FA960BF7}"/>
            </c:ext>
          </c:extLst>
        </c:ser>
        <c:ser>
          <c:idx val="2"/>
          <c:order val="2"/>
          <c:tx>
            <c:strRef>
              <c:f>[OUTPUT.xls]Sheet!$D$34</c:f>
              <c:strCache>
                <c:ptCount val="1"/>
                <c:pt idx="0">
                  <c:v>ΛΙΓΟ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[OUTPUT.xls]Sheet!$D$57:$D$63</c:f>
              <c:numCache>
                <c:formatCode>#,##0.0%</c:formatCode>
                <c:ptCount val="7"/>
                <c:pt idx="0">
                  <c:v>0.17482517482517484</c:v>
                </c:pt>
                <c:pt idx="1">
                  <c:v>0.34969325153374237</c:v>
                </c:pt>
                <c:pt idx="2">
                  <c:v>0.29767441860465116</c:v>
                </c:pt>
                <c:pt idx="3">
                  <c:v>0.13461538461538461</c:v>
                </c:pt>
                <c:pt idx="4">
                  <c:v>0.13492063492063491</c:v>
                </c:pt>
                <c:pt idx="5">
                  <c:v>0.26056338028169018</c:v>
                </c:pt>
                <c:pt idx="6">
                  <c:v>0.1951219512195122</c:v>
                </c:pt>
              </c:numCache>
            </c:numRef>
          </c:val>
          <c:extLst>
            <c:ext xmlns:c16="http://schemas.microsoft.com/office/drawing/2014/chart" uri="{C3380CC4-5D6E-409C-BE32-E72D297353CC}">
              <c16:uniqueId val="{00000002-B83B-483B-825A-5268FA960BF7}"/>
            </c:ext>
          </c:extLst>
        </c:ser>
        <c:ser>
          <c:idx val="3"/>
          <c:order val="3"/>
          <c:tx>
            <c:strRef>
              <c:f>[OUTPUT.xls]Sheet!$E$34</c:f>
              <c:strCache>
                <c:ptCount val="1"/>
                <c:pt idx="0">
                  <c:v>ΚΑΘΟΛΟΥ</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[OUTPUT.xls]Sheet!$E$57:$E$63</c:f>
              <c:numCache>
                <c:formatCode>#,##0.0%</c:formatCode>
                <c:ptCount val="7"/>
                <c:pt idx="0">
                  <c:v>0.75524475524475521</c:v>
                </c:pt>
                <c:pt idx="1">
                  <c:v>0.47852760736196315</c:v>
                </c:pt>
                <c:pt idx="2">
                  <c:v>0.32558139534883723</c:v>
                </c:pt>
                <c:pt idx="3">
                  <c:v>7.6923076923076927E-2</c:v>
                </c:pt>
                <c:pt idx="4">
                  <c:v>0.15079365079365079</c:v>
                </c:pt>
                <c:pt idx="5">
                  <c:v>0.4859154929577465</c:v>
                </c:pt>
                <c:pt idx="6">
                  <c:v>0.48780487804878048</c:v>
                </c:pt>
              </c:numCache>
            </c:numRef>
          </c:val>
          <c:extLst>
            <c:ext xmlns:c16="http://schemas.microsoft.com/office/drawing/2014/chart" uri="{C3380CC4-5D6E-409C-BE32-E72D297353CC}">
              <c16:uniqueId val="{00000003-B83B-483B-825A-5268FA960BF7}"/>
            </c:ext>
          </c:extLst>
        </c:ser>
        <c:ser>
          <c:idx val="4"/>
          <c:order val="4"/>
          <c:tx>
            <c:strRef>
              <c:f>[OUTPUT.xls]Sheet!$F$34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[OUTPUT.xls]Sheet!$F$57:$F$63</c:f>
              <c:numCache>
                <c:formatCode>#,##0.0%</c:formatCode>
                <c:ptCount val="7"/>
                <c:pt idx="0">
                  <c:v>1.3986013986013986E-2</c:v>
                </c:pt>
                <c:pt idx="1">
                  <c:v>6.1349693251533744E-3</c:v>
                </c:pt>
                <c:pt idx="2">
                  <c:v>9.3023255813953487E-3</c:v>
                </c:pt>
                <c:pt idx="5">
                  <c:v>1.408450704225352E-2</c:v>
                </c:pt>
                <c:pt idx="6">
                  <c:v>0.12195121951219512</c:v>
                </c:pt>
              </c:numCache>
            </c:numRef>
          </c:val>
          <c:extLst>
            <c:ext xmlns:c16="http://schemas.microsoft.com/office/drawing/2014/chart" uri="{C3380CC4-5D6E-409C-BE32-E72D297353CC}">
              <c16:uniqueId val="{00000004-B83B-483B-825A-5268FA960BF7}"/>
            </c:ext>
          </c:extLst>
        </c:ser>
        <c:dLbls>
          <c:showLegendKey val="0"/>
          <c:showVal val="1"/>
          <c:showCatName val="0"/>
          <c:showSerName val="0"/>
          <c:showPercent val="0"/>
          <c:showBubbleSize val="0"/>
        </c:dLbls>
        <c:gapWidth val="95"/>
        <c:gapDepth val="95"/>
        <c:shape val="box"/>
        <c:axId val="167433344"/>
        <c:axId val="167434880"/>
        <c:axId val="0"/>
      </c:bar3DChart>
      <c:catAx>
        <c:axId val="167433344"/>
        <c:scaling>
          <c:orientation val="maxMin"/>
        </c:scaling>
        <c:delete val="0"/>
        <c:axPos val="l"/>
        <c:numFmt formatCode="General" sourceLinked="0"/>
        <c:majorTickMark val="none"/>
        <c:minorTickMark val="none"/>
        <c:tickLblPos val="nextTo"/>
        <c:crossAx val="167434880"/>
        <c:crosses val="autoZero"/>
        <c:auto val="1"/>
        <c:lblAlgn val="ctr"/>
        <c:lblOffset val="100"/>
        <c:noMultiLvlLbl val="0"/>
      </c:catAx>
      <c:valAx>
        <c:axId val="167434880"/>
        <c:scaling>
          <c:orientation val="minMax"/>
        </c:scaling>
        <c:delete val="1"/>
        <c:axPos val="t"/>
        <c:numFmt formatCode="0%" sourceLinked="1"/>
        <c:majorTickMark val="out"/>
        <c:minorTickMark val="none"/>
        <c:tickLblPos val="nextTo"/>
        <c:crossAx val="167433344"/>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Sheet1!$B$105:$B$107</c:f>
              <c:strCache>
                <c:ptCount val="3"/>
                <c:pt idx="0">
                  <c:v>Αυτοδύναμη Κυβέρνηση Ν.Δ.</c:v>
                </c:pt>
                <c:pt idx="1">
                  <c:v>Κυβέρνηση Προοδευτικής συνεργασίας</c:v>
                </c:pt>
                <c:pt idx="2">
                  <c:v>ΔΓ/ΔΑ</c:v>
                </c:pt>
              </c:strCache>
            </c:strRef>
          </c:cat>
          <c:val>
            <c:numRef>
              <c:f>Sheet1!$E$105:$E$107</c:f>
              <c:numCache>
                <c:formatCode>0.0</c:formatCode>
                <c:ptCount val="3"/>
                <c:pt idx="0">
                  <c:v>44.169843434293178</c:v>
                </c:pt>
                <c:pt idx="1">
                  <c:v>37.59667161014842</c:v>
                </c:pt>
                <c:pt idx="2">
                  <c:v>18.233484955558396</c:v>
                </c:pt>
              </c:numCache>
            </c:numRef>
          </c:val>
          <c:extLst>
            <c:ext xmlns:c16="http://schemas.microsoft.com/office/drawing/2014/chart" uri="{C3380CC4-5D6E-409C-BE32-E72D297353CC}">
              <c16:uniqueId val="{00000000-AEF9-4CC8-9FE7-01C788CB7F93}"/>
            </c:ext>
          </c:extLst>
        </c:ser>
        <c:dLbls>
          <c:showLegendKey val="0"/>
          <c:showVal val="0"/>
          <c:showCatName val="0"/>
          <c:showSerName val="0"/>
          <c:showPercent val="1"/>
          <c:showBubbleSize val="0"/>
          <c:showLeaderLines val="1"/>
        </c:dLbls>
      </c:pie3DChart>
    </c:plotArea>
    <c:legend>
      <c:legendPos val="t"/>
      <c:overlay val="0"/>
      <c:txPr>
        <a:bodyPr/>
        <a:lstStyle/>
        <a:p>
          <a:pPr rtl="0">
            <a:defRPr/>
          </a:pPr>
          <a:endParaRPr lang="el-GR"/>
        </a:p>
      </c:txPr>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7440649830794611"/>
          <c:y val="9.6674763237710987E-2"/>
          <c:w val="0.81125658412932988"/>
          <c:h val="0.87496998544890503"/>
        </c:manualLayout>
      </c:layout>
      <c:bar3DChart>
        <c:barDir val="bar"/>
        <c:grouping val="percentStacked"/>
        <c:varyColors val="0"/>
        <c:ser>
          <c:idx val="0"/>
          <c:order val="0"/>
          <c:tx>
            <c:strRef>
              <c:f>[OUTPUT.xls]Sheet!$B$994</c:f>
              <c:strCache>
                <c:ptCount val="1"/>
                <c:pt idx="0">
                  <c:v>Αυτοδύναμη Κυβέρνηση Ν.Δ.</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[OUTPUT.xls]Sheet!$A$995:$A$1000</c:f>
              <c:strCache>
                <c:ptCount val="6"/>
                <c:pt idx="0">
                  <c:v>Ν.Δ.</c:v>
                </c:pt>
                <c:pt idx="1">
                  <c:v>ΣΥΡΙΖΑ</c:v>
                </c:pt>
                <c:pt idx="2">
                  <c:v>ΚΙΝΑΛ</c:v>
                </c:pt>
                <c:pt idx="3">
                  <c:v>Κ.Κ.Ε.</c:v>
                </c:pt>
                <c:pt idx="4">
                  <c:v>ΕΛΛΗΝΙΚΗ ΛΥΣΗ</c:v>
                </c:pt>
                <c:pt idx="5">
                  <c:v>ΜΕΡΑ 25</c:v>
                </c:pt>
              </c:strCache>
            </c:strRef>
          </c:cat>
          <c:val>
            <c:numRef>
              <c:f>[OUTPUT.xls]Sheet!$B$995:$B$1000</c:f>
              <c:numCache>
                <c:formatCode>#,##0.0%</c:formatCode>
                <c:ptCount val="6"/>
                <c:pt idx="0">
                  <c:v>0.74852071005917153</c:v>
                </c:pt>
                <c:pt idx="1">
                  <c:v>0.20377358490566039</c:v>
                </c:pt>
                <c:pt idx="2">
                  <c:v>0.4705882352941177</c:v>
                </c:pt>
                <c:pt idx="3">
                  <c:v>0.22727272727272727</c:v>
                </c:pt>
                <c:pt idx="4">
                  <c:v>0.26666666666666666</c:v>
                </c:pt>
                <c:pt idx="5">
                  <c:v>0.20689655172413793</c:v>
                </c:pt>
              </c:numCache>
            </c:numRef>
          </c:val>
          <c:extLst>
            <c:ext xmlns:c16="http://schemas.microsoft.com/office/drawing/2014/chart" uri="{C3380CC4-5D6E-409C-BE32-E72D297353CC}">
              <c16:uniqueId val="{00000000-C225-4705-B03F-ADEE8ACB1EB5}"/>
            </c:ext>
          </c:extLst>
        </c:ser>
        <c:ser>
          <c:idx val="1"/>
          <c:order val="1"/>
          <c:tx>
            <c:strRef>
              <c:f>[OUTPUT.xls]Sheet!$C$994</c:f>
              <c:strCache>
                <c:ptCount val="1"/>
                <c:pt idx="0">
                  <c:v>Κυβέρνηση Προοδευτικής συνεργασίας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[OUTPUT.xls]Sheet!$A$995:$A$1000</c:f>
              <c:strCache>
                <c:ptCount val="6"/>
                <c:pt idx="0">
                  <c:v>Ν.Δ.</c:v>
                </c:pt>
                <c:pt idx="1">
                  <c:v>ΣΥΡΙΖΑ</c:v>
                </c:pt>
                <c:pt idx="2">
                  <c:v>ΚΙΝΑΛ</c:v>
                </c:pt>
                <c:pt idx="3">
                  <c:v>Κ.Κ.Ε.</c:v>
                </c:pt>
                <c:pt idx="4">
                  <c:v>ΕΛΛΗΝΙΚΗ ΛΥΣΗ</c:v>
                </c:pt>
                <c:pt idx="5">
                  <c:v>ΜΕΡΑ 25</c:v>
                </c:pt>
              </c:strCache>
            </c:strRef>
          </c:cat>
          <c:val>
            <c:numRef>
              <c:f>[OUTPUT.xls]Sheet!$C$995:$C$1000</c:f>
              <c:numCache>
                <c:formatCode>#,##0.0%</c:formatCode>
                <c:ptCount val="6"/>
                <c:pt idx="0">
                  <c:v>0.17159763313609466</c:v>
                </c:pt>
                <c:pt idx="1">
                  <c:v>0.66792452830188676</c:v>
                </c:pt>
                <c:pt idx="2">
                  <c:v>0.30882352941176472</c:v>
                </c:pt>
                <c:pt idx="3">
                  <c:v>0.38636363636363635</c:v>
                </c:pt>
                <c:pt idx="4">
                  <c:v>0.26666666666666666</c:v>
                </c:pt>
                <c:pt idx="5">
                  <c:v>0.72413793103448265</c:v>
                </c:pt>
              </c:numCache>
            </c:numRef>
          </c:val>
          <c:extLst>
            <c:ext xmlns:c16="http://schemas.microsoft.com/office/drawing/2014/chart" uri="{C3380CC4-5D6E-409C-BE32-E72D297353CC}">
              <c16:uniqueId val="{00000001-C225-4705-B03F-ADEE8ACB1EB5}"/>
            </c:ext>
          </c:extLst>
        </c:ser>
        <c:ser>
          <c:idx val="2"/>
          <c:order val="2"/>
          <c:tx>
            <c:strRef>
              <c:f>[OUTPUT.xls]Sheet!$D$994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[OUTPUT.xls]Sheet!$A$995:$A$1000</c:f>
              <c:strCache>
                <c:ptCount val="6"/>
                <c:pt idx="0">
                  <c:v>Ν.Δ.</c:v>
                </c:pt>
                <c:pt idx="1">
                  <c:v>ΣΥΡΙΖΑ</c:v>
                </c:pt>
                <c:pt idx="2">
                  <c:v>ΚΙΝΑΛ</c:v>
                </c:pt>
                <c:pt idx="3">
                  <c:v>Κ.Κ.Ε.</c:v>
                </c:pt>
                <c:pt idx="4">
                  <c:v>ΕΛΛΗΝΙΚΗ ΛΥΣΗ</c:v>
                </c:pt>
                <c:pt idx="5">
                  <c:v>ΜΕΡΑ 25</c:v>
                </c:pt>
              </c:strCache>
            </c:strRef>
          </c:cat>
          <c:val>
            <c:numRef>
              <c:f>[OUTPUT.xls]Sheet!$D$995:$D$1000</c:f>
              <c:numCache>
                <c:formatCode>#,##0.0%</c:formatCode>
                <c:ptCount val="6"/>
                <c:pt idx="0">
                  <c:v>7.9881656804733733E-2</c:v>
                </c:pt>
                <c:pt idx="1">
                  <c:v>0.12830188679245283</c:v>
                </c:pt>
                <c:pt idx="2">
                  <c:v>0.22058823529411764</c:v>
                </c:pt>
                <c:pt idx="3">
                  <c:v>0.38636363636363635</c:v>
                </c:pt>
                <c:pt idx="4">
                  <c:v>0.46666666666666662</c:v>
                </c:pt>
                <c:pt idx="5">
                  <c:v>6.8965517241379309E-2</c:v>
                </c:pt>
              </c:numCache>
            </c:numRef>
          </c:val>
          <c:extLst>
            <c:ext xmlns:c16="http://schemas.microsoft.com/office/drawing/2014/chart" uri="{C3380CC4-5D6E-409C-BE32-E72D297353CC}">
              <c16:uniqueId val="{00000002-C225-4705-B03F-ADEE8ACB1EB5}"/>
            </c:ext>
          </c:extLst>
        </c:ser>
        <c:dLbls>
          <c:showLegendKey val="0"/>
          <c:showVal val="1"/>
          <c:showCatName val="0"/>
          <c:showSerName val="0"/>
          <c:showPercent val="0"/>
          <c:showBubbleSize val="0"/>
        </c:dLbls>
        <c:gapWidth val="95"/>
        <c:gapDepth val="95"/>
        <c:shape val="box"/>
        <c:axId val="168338176"/>
        <c:axId val="168339712"/>
        <c:axId val="0"/>
      </c:bar3DChart>
      <c:catAx>
        <c:axId val="168338176"/>
        <c:scaling>
          <c:orientation val="maxMin"/>
        </c:scaling>
        <c:delete val="0"/>
        <c:axPos val="l"/>
        <c:numFmt formatCode="General" sourceLinked="0"/>
        <c:majorTickMark val="none"/>
        <c:minorTickMark val="none"/>
        <c:tickLblPos val="nextTo"/>
        <c:crossAx val="168339712"/>
        <c:crosses val="autoZero"/>
        <c:auto val="1"/>
        <c:lblAlgn val="ctr"/>
        <c:lblOffset val="100"/>
        <c:noMultiLvlLbl val="0"/>
      </c:catAx>
      <c:valAx>
        <c:axId val="168339712"/>
        <c:scaling>
          <c:orientation val="minMax"/>
        </c:scaling>
        <c:delete val="1"/>
        <c:axPos val="t"/>
        <c:numFmt formatCode="0%" sourceLinked="1"/>
        <c:majorTickMark val="out"/>
        <c:minorTickMark val="none"/>
        <c:tickLblPos val="nextTo"/>
        <c:crossAx val="168338176"/>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[OUTPUT.xls]Sheet!$B$994</c:f>
              <c:strCache>
                <c:ptCount val="1"/>
                <c:pt idx="0">
                  <c:v>Αυτοδύναμη Κυβέρνηση Ν.Δ.</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[OUTPUT.xls]Sheet!$A$1017:$A$1023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[OUTPUT.xls]Sheet!$B$1017:$B$1023</c:f>
              <c:numCache>
                <c:formatCode>#,##0.0%</c:formatCode>
                <c:ptCount val="7"/>
                <c:pt idx="0">
                  <c:v>0.11188811188811189</c:v>
                </c:pt>
                <c:pt idx="1">
                  <c:v>0.15950920245398773</c:v>
                </c:pt>
                <c:pt idx="2">
                  <c:v>0.52093023255813953</c:v>
                </c:pt>
                <c:pt idx="3">
                  <c:v>0.80128205128205121</c:v>
                </c:pt>
                <c:pt idx="4">
                  <c:v>0.82677165354330706</c:v>
                </c:pt>
                <c:pt idx="5">
                  <c:v>0.2978723404255319</c:v>
                </c:pt>
                <c:pt idx="6">
                  <c:v>0.31707317073170732</c:v>
                </c:pt>
              </c:numCache>
            </c:numRef>
          </c:val>
          <c:extLst>
            <c:ext xmlns:c16="http://schemas.microsoft.com/office/drawing/2014/chart" uri="{C3380CC4-5D6E-409C-BE32-E72D297353CC}">
              <c16:uniqueId val="{00000000-0349-4842-AB4B-5F323CC84579}"/>
            </c:ext>
          </c:extLst>
        </c:ser>
        <c:ser>
          <c:idx val="1"/>
          <c:order val="1"/>
          <c:tx>
            <c:strRef>
              <c:f>[OUTPUT.xls]Sheet!$C$994</c:f>
              <c:strCache>
                <c:ptCount val="1"/>
                <c:pt idx="0">
                  <c:v>Κυβέρνηση Προοδευτικής συνεργασίας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[OUTPUT.xls]Sheet!$A$1017:$A$1023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[OUTPUT.xls]Sheet!$C$1017:$C$1023</c:f>
              <c:numCache>
                <c:formatCode>#,##0.0%</c:formatCode>
                <c:ptCount val="7"/>
                <c:pt idx="0">
                  <c:v>0.72027972027972031</c:v>
                </c:pt>
                <c:pt idx="1">
                  <c:v>0.71779141104294486</c:v>
                </c:pt>
                <c:pt idx="2">
                  <c:v>0.26046511627906976</c:v>
                </c:pt>
                <c:pt idx="3">
                  <c:v>0.14102564102564102</c:v>
                </c:pt>
                <c:pt idx="4">
                  <c:v>0.11811023622047244</c:v>
                </c:pt>
                <c:pt idx="5">
                  <c:v>0.26950354609929078</c:v>
                </c:pt>
                <c:pt idx="6">
                  <c:v>0.34146341463414637</c:v>
                </c:pt>
              </c:numCache>
            </c:numRef>
          </c:val>
          <c:extLst>
            <c:ext xmlns:c16="http://schemas.microsoft.com/office/drawing/2014/chart" uri="{C3380CC4-5D6E-409C-BE32-E72D297353CC}">
              <c16:uniqueId val="{00000001-0349-4842-AB4B-5F323CC84579}"/>
            </c:ext>
          </c:extLst>
        </c:ser>
        <c:ser>
          <c:idx val="2"/>
          <c:order val="2"/>
          <c:tx>
            <c:strRef>
              <c:f>[OUTPUT.xls]Sheet!$D$994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[OUTPUT.xls]Sheet!$A$1017:$A$1023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[OUTPUT.xls]Sheet!$D$1017:$D$1023</c:f>
              <c:numCache>
                <c:formatCode>#,##0.0%</c:formatCode>
                <c:ptCount val="7"/>
                <c:pt idx="0">
                  <c:v>0.16783216783216784</c:v>
                </c:pt>
                <c:pt idx="1">
                  <c:v>0.12269938650306748</c:v>
                </c:pt>
                <c:pt idx="2">
                  <c:v>0.21860465116279071</c:v>
                </c:pt>
                <c:pt idx="3">
                  <c:v>5.7692307692307689E-2</c:v>
                </c:pt>
                <c:pt idx="4">
                  <c:v>5.5118110236220472E-2</c:v>
                </c:pt>
                <c:pt idx="5">
                  <c:v>0.43262411347517732</c:v>
                </c:pt>
                <c:pt idx="6">
                  <c:v>0.34146341463414637</c:v>
                </c:pt>
              </c:numCache>
            </c:numRef>
          </c:val>
          <c:extLst>
            <c:ext xmlns:c16="http://schemas.microsoft.com/office/drawing/2014/chart" uri="{C3380CC4-5D6E-409C-BE32-E72D297353CC}">
              <c16:uniqueId val="{00000002-0349-4842-AB4B-5F323CC84579}"/>
            </c:ext>
          </c:extLst>
        </c:ser>
        <c:dLbls>
          <c:showLegendKey val="0"/>
          <c:showVal val="1"/>
          <c:showCatName val="0"/>
          <c:showSerName val="0"/>
          <c:showPercent val="0"/>
          <c:showBubbleSize val="0"/>
        </c:dLbls>
        <c:gapWidth val="95"/>
        <c:gapDepth val="95"/>
        <c:shape val="box"/>
        <c:axId val="167840000"/>
        <c:axId val="167854080"/>
        <c:axId val="0"/>
      </c:bar3DChart>
      <c:catAx>
        <c:axId val="167840000"/>
        <c:scaling>
          <c:orientation val="maxMin"/>
        </c:scaling>
        <c:delete val="0"/>
        <c:axPos val="l"/>
        <c:numFmt formatCode="General" sourceLinked="0"/>
        <c:majorTickMark val="none"/>
        <c:minorTickMark val="none"/>
        <c:tickLblPos val="nextTo"/>
        <c:crossAx val="167854080"/>
        <c:crosses val="autoZero"/>
        <c:auto val="1"/>
        <c:lblAlgn val="ctr"/>
        <c:lblOffset val="100"/>
        <c:noMultiLvlLbl val="0"/>
      </c:catAx>
      <c:valAx>
        <c:axId val="167854080"/>
        <c:scaling>
          <c:orientation val="minMax"/>
        </c:scaling>
        <c:delete val="1"/>
        <c:axPos val="t"/>
        <c:numFmt formatCode="0%" sourceLinked="1"/>
        <c:majorTickMark val="out"/>
        <c:minorTickMark val="none"/>
        <c:tickLblPos val="nextTo"/>
        <c:crossAx val="167840000"/>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Pt>
            <c:idx val="0"/>
            <c:bubble3D val="0"/>
            <c:spPr>
              <a:solidFill>
                <a:schemeClr val="bg1"/>
              </a:solidFill>
            </c:spPr>
            <c:extLst>
              <c:ext xmlns:c16="http://schemas.microsoft.com/office/drawing/2014/chart" uri="{C3380CC4-5D6E-409C-BE32-E72D297353CC}">
                <c16:uniqueId val="{00000000-D84E-4E7A-87F5-46922559655C}"/>
              </c:ext>
            </c:extLst>
          </c:dPt>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Sheet1!$B$111:$B$114</c:f>
              <c:strCache>
                <c:ptCount val="4"/>
                <c:pt idx="0">
                  <c:v>Ν.Δ.</c:v>
                </c:pt>
                <c:pt idx="1">
                  <c:v>ΣΥΡΙΖΑ</c:v>
                </c:pt>
                <c:pt idx="2">
                  <c:v>Άλλο</c:v>
                </c:pt>
                <c:pt idx="3">
                  <c:v>ΔΓ/ΔΑ</c:v>
                </c:pt>
              </c:strCache>
            </c:strRef>
          </c:cat>
          <c:val>
            <c:numRef>
              <c:f>Sheet1!$E$111:$E$114</c:f>
              <c:numCache>
                <c:formatCode>0.0</c:formatCode>
                <c:ptCount val="4"/>
                <c:pt idx="0">
                  <c:v>61.149210204142484</c:v>
                </c:pt>
                <c:pt idx="1">
                  <c:v>20.959699011635472</c:v>
                </c:pt>
                <c:pt idx="2">
                  <c:v>2.8615791935821058</c:v>
                </c:pt>
                <c:pt idx="3">
                  <c:v>15.02951159063994</c:v>
                </c:pt>
              </c:numCache>
            </c:numRef>
          </c:val>
          <c:extLst>
            <c:ext xmlns:c16="http://schemas.microsoft.com/office/drawing/2014/chart" uri="{C3380CC4-5D6E-409C-BE32-E72D297353CC}">
              <c16:uniqueId val="{00000000-0A87-4488-9B79-D6C1E8160519}"/>
            </c:ext>
          </c:extLst>
        </c:ser>
        <c:dLbls>
          <c:showLegendKey val="0"/>
          <c:showVal val="0"/>
          <c:showCatName val="0"/>
          <c:showSerName val="0"/>
          <c:showPercent val="1"/>
          <c:showBubbleSize val="0"/>
          <c:showLeaderLines val="1"/>
        </c:dLbls>
      </c:pie3DChart>
    </c:plotArea>
    <c:legend>
      <c:legendPos val="t"/>
      <c:overlay val="0"/>
      <c:txPr>
        <a:bodyPr/>
        <a:lstStyle/>
        <a:p>
          <a:pPr rtl="0">
            <a:defRPr/>
          </a:pPr>
          <a:endParaRPr lang="el-GR"/>
        </a:p>
      </c:txPr>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7440649830794611"/>
          <c:y val="9.171876570625731E-2"/>
          <c:w val="0.81125658412932988"/>
          <c:h val="0.88137960490614853"/>
        </c:manualLayout>
      </c:layout>
      <c:bar3DChart>
        <c:barDir val="bar"/>
        <c:grouping val="percentStacked"/>
        <c:varyColors val="0"/>
        <c:ser>
          <c:idx val="0"/>
          <c:order val="0"/>
          <c:tx>
            <c:strRef>
              <c:f>[OUTPUT.xls]Sheet!$B$1114</c:f>
              <c:strCache>
                <c:ptCount val="1"/>
                <c:pt idx="0">
                  <c:v>Ν.Δ.</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[OUTPUT.xls]Sheet!$A$1115:$A$1120</c:f>
              <c:strCache>
                <c:ptCount val="6"/>
                <c:pt idx="0">
                  <c:v>Ν.Δ.</c:v>
                </c:pt>
                <c:pt idx="1">
                  <c:v>ΣΥΡΙΖΑ</c:v>
                </c:pt>
                <c:pt idx="2">
                  <c:v>ΚΙΝΑΛ</c:v>
                </c:pt>
                <c:pt idx="3">
                  <c:v>Κ.Κ.Ε.</c:v>
                </c:pt>
                <c:pt idx="4">
                  <c:v>ΕΛΛΗΝΙΚΗ ΛΥΣΗ</c:v>
                </c:pt>
                <c:pt idx="5">
                  <c:v>ΜΕΡΑ 25</c:v>
                </c:pt>
              </c:strCache>
            </c:strRef>
          </c:cat>
          <c:val>
            <c:numRef>
              <c:f>[OUTPUT.xls]Sheet!$B$1115:$B$1120</c:f>
              <c:numCache>
                <c:formatCode>#,##0.0%</c:formatCode>
                <c:ptCount val="6"/>
                <c:pt idx="0">
                  <c:v>0.79525222551928776</c:v>
                </c:pt>
                <c:pt idx="1">
                  <c:v>0.45660377358490561</c:v>
                </c:pt>
                <c:pt idx="2">
                  <c:v>0.85294117647058831</c:v>
                </c:pt>
                <c:pt idx="3">
                  <c:v>0.5</c:v>
                </c:pt>
                <c:pt idx="4">
                  <c:v>0.45161290322580649</c:v>
                </c:pt>
                <c:pt idx="5">
                  <c:v>0.44827586206896552</c:v>
                </c:pt>
              </c:numCache>
            </c:numRef>
          </c:val>
          <c:extLst>
            <c:ext xmlns:c16="http://schemas.microsoft.com/office/drawing/2014/chart" uri="{C3380CC4-5D6E-409C-BE32-E72D297353CC}">
              <c16:uniqueId val="{00000000-B0DD-4A51-96BC-62F2837C39EA}"/>
            </c:ext>
          </c:extLst>
        </c:ser>
        <c:ser>
          <c:idx val="1"/>
          <c:order val="1"/>
          <c:tx>
            <c:strRef>
              <c:f>[OUTPUT.xls]Sheet!$C$1114</c:f>
              <c:strCache>
                <c:ptCount val="1"/>
                <c:pt idx="0">
                  <c:v>ΣΥΡΙΖΑ</c:v>
                </c:pt>
              </c:strCache>
            </c:strRef>
          </c:tx>
          <c:invertIfNegative val="0"/>
          <c:dLbls>
            <c:dLbl>
              <c:idx val="2"/>
              <c:layout>
                <c:manualLayout>
                  <c:x val="5.2134245682633733E-3"/>
                  <c:y val="5.86946566855267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E1C-40A0-B89A-2E72BD76318D}"/>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[OUTPUT.xls]Sheet!$A$1115:$A$1120</c:f>
              <c:strCache>
                <c:ptCount val="6"/>
                <c:pt idx="0">
                  <c:v>Ν.Δ.</c:v>
                </c:pt>
                <c:pt idx="1">
                  <c:v>ΣΥΡΙΖΑ</c:v>
                </c:pt>
                <c:pt idx="2">
                  <c:v>ΚΙΝΑΛ</c:v>
                </c:pt>
                <c:pt idx="3">
                  <c:v>Κ.Κ.Ε.</c:v>
                </c:pt>
                <c:pt idx="4">
                  <c:v>ΕΛΛΗΝΙΚΗ ΛΥΣΗ</c:v>
                </c:pt>
                <c:pt idx="5">
                  <c:v>ΜΕΡΑ 25</c:v>
                </c:pt>
              </c:strCache>
            </c:strRef>
          </c:cat>
          <c:val>
            <c:numRef>
              <c:f>[OUTPUT.xls]Sheet!$C$1115:$C$1120</c:f>
              <c:numCache>
                <c:formatCode>#,##0.0%</c:formatCode>
                <c:ptCount val="6"/>
                <c:pt idx="0">
                  <c:v>9.4955489614243313E-2</c:v>
                </c:pt>
                <c:pt idx="1">
                  <c:v>0.41886792452830185</c:v>
                </c:pt>
                <c:pt idx="2">
                  <c:v>4.4117647058823532E-2</c:v>
                </c:pt>
                <c:pt idx="3">
                  <c:v>0.25</c:v>
                </c:pt>
                <c:pt idx="4">
                  <c:v>0.19354838709677419</c:v>
                </c:pt>
                <c:pt idx="5">
                  <c:v>0.34482758620689657</c:v>
                </c:pt>
              </c:numCache>
            </c:numRef>
          </c:val>
          <c:extLst>
            <c:ext xmlns:c16="http://schemas.microsoft.com/office/drawing/2014/chart" uri="{C3380CC4-5D6E-409C-BE32-E72D297353CC}">
              <c16:uniqueId val="{00000001-B0DD-4A51-96BC-62F2837C39EA}"/>
            </c:ext>
          </c:extLst>
        </c:ser>
        <c:ser>
          <c:idx val="2"/>
          <c:order val="2"/>
          <c:tx>
            <c:strRef>
              <c:f>[OUTPUT.xls]Sheet!$D$1114</c:f>
              <c:strCache>
                <c:ptCount val="1"/>
                <c:pt idx="0">
                  <c:v>Άλλο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[OUTPUT.xls]Sheet!$A$1115:$A$1120</c:f>
              <c:strCache>
                <c:ptCount val="6"/>
                <c:pt idx="0">
                  <c:v>Ν.Δ.</c:v>
                </c:pt>
                <c:pt idx="1">
                  <c:v>ΣΥΡΙΖΑ</c:v>
                </c:pt>
                <c:pt idx="2">
                  <c:v>ΚΙΝΑΛ</c:v>
                </c:pt>
                <c:pt idx="3">
                  <c:v>Κ.Κ.Ε.</c:v>
                </c:pt>
                <c:pt idx="4">
                  <c:v>ΕΛΛΗΝΙΚΗ ΛΥΣΗ</c:v>
                </c:pt>
                <c:pt idx="5">
                  <c:v>ΜΕΡΑ 25</c:v>
                </c:pt>
              </c:strCache>
            </c:strRef>
          </c:cat>
          <c:val>
            <c:numRef>
              <c:f>[OUTPUT.xls]Sheet!$D$1115:$D$1120</c:f>
              <c:numCache>
                <c:formatCode>#,##0.0%</c:formatCode>
                <c:ptCount val="6"/>
                <c:pt idx="0">
                  <c:v>1.7804154302670624E-2</c:v>
                </c:pt>
                <c:pt idx="1">
                  <c:v>1.1320754716981131E-2</c:v>
                </c:pt>
                <c:pt idx="2">
                  <c:v>1.4705882352941178E-2</c:v>
                </c:pt>
                <c:pt idx="3">
                  <c:v>4.5454545454545456E-2</c:v>
                </c:pt>
                <c:pt idx="4">
                  <c:v>0.12903225806451613</c:v>
                </c:pt>
                <c:pt idx="5">
                  <c:v>3.4482758620689655E-2</c:v>
                </c:pt>
              </c:numCache>
            </c:numRef>
          </c:val>
          <c:extLst>
            <c:ext xmlns:c16="http://schemas.microsoft.com/office/drawing/2014/chart" uri="{C3380CC4-5D6E-409C-BE32-E72D297353CC}">
              <c16:uniqueId val="{00000002-B0DD-4A51-96BC-62F2837C39EA}"/>
            </c:ext>
          </c:extLst>
        </c:ser>
        <c:ser>
          <c:idx val="3"/>
          <c:order val="3"/>
          <c:tx>
            <c:strRef>
              <c:f>[OUTPUT.xls]Sheet!$E$1114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[OUTPUT.xls]Sheet!$A$1115:$A$1120</c:f>
              <c:strCache>
                <c:ptCount val="6"/>
                <c:pt idx="0">
                  <c:v>Ν.Δ.</c:v>
                </c:pt>
                <c:pt idx="1">
                  <c:v>ΣΥΡΙΖΑ</c:v>
                </c:pt>
                <c:pt idx="2">
                  <c:v>ΚΙΝΑΛ</c:v>
                </c:pt>
                <c:pt idx="3">
                  <c:v>Κ.Κ.Ε.</c:v>
                </c:pt>
                <c:pt idx="4">
                  <c:v>ΕΛΛΗΝΙΚΗ ΛΥΣΗ</c:v>
                </c:pt>
                <c:pt idx="5">
                  <c:v>ΜΕΡΑ 25</c:v>
                </c:pt>
              </c:strCache>
            </c:strRef>
          </c:cat>
          <c:val>
            <c:numRef>
              <c:f>[OUTPUT.xls]Sheet!$E$1115:$E$1120</c:f>
              <c:numCache>
                <c:formatCode>#,##0.0%</c:formatCode>
                <c:ptCount val="6"/>
                <c:pt idx="0">
                  <c:v>9.1988130563798218E-2</c:v>
                </c:pt>
                <c:pt idx="1">
                  <c:v>0.11320754716981131</c:v>
                </c:pt>
                <c:pt idx="2">
                  <c:v>8.8235294117647065E-2</c:v>
                </c:pt>
                <c:pt idx="3">
                  <c:v>0.20454545454545453</c:v>
                </c:pt>
                <c:pt idx="4">
                  <c:v>0.22580645161290325</c:v>
                </c:pt>
                <c:pt idx="5">
                  <c:v>0.17241379310344829</c:v>
                </c:pt>
              </c:numCache>
            </c:numRef>
          </c:val>
          <c:extLst>
            <c:ext xmlns:c16="http://schemas.microsoft.com/office/drawing/2014/chart" uri="{C3380CC4-5D6E-409C-BE32-E72D297353CC}">
              <c16:uniqueId val="{00000003-B0DD-4A51-96BC-62F2837C39EA}"/>
            </c:ext>
          </c:extLst>
        </c:ser>
        <c:dLbls>
          <c:showLegendKey val="0"/>
          <c:showVal val="1"/>
          <c:showCatName val="0"/>
          <c:showSerName val="0"/>
          <c:showPercent val="0"/>
          <c:showBubbleSize val="0"/>
        </c:dLbls>
        <c:gapWidth val="95"/>
        <c:gapDepth val="95"/>
        <c:shape val="box"/>
        <c:axId val="169251200"/>
        <c:axId val="169252736"/>
        <c:axId val="0"/>
      </c:bar3DChart>
      <c:catAx>
        <c:axId val="169251200"/>
        <c:scaling>
          <c:orientation val="maxMin"/>
        </c:scaling>
        <c:delete val="0"/>
        <c:axPos val="l"/>
        <c:numFmt formatCode="General" sourceLinked="0"/>
        <c:majorTickMark val="none"/>
        <c:minorTickMark val="none"/>
        <c:tickLblPos val="nextTo"/>
        <c:crossAx val="169252736"/>
        <c:crosses val="autoZero"/>
        <c:auto val="1"/>
        <c:lblAlgn val="ctr"/>
        <c:lblOffset val="100"/>
        <c:noMultiLvlLbl val="0"/>
      </c:catAx>
      <c:valAx>
        <c:axId val="169252736"/>
        <c:scaling>
          <c:orientation val="minMax"/>
        </c:scaling>
        <c:delete val="1"/>
        <c:axPos val="t"/>
        <c:numFmt formatCode="0%" sourceLinked="1"/>
        <c:majorTickMark val="out"/>
        <c:minorTickMark val="none"/>
        <c:tickLblPos val="nextTo"/>
        <c:crossAx val="169251200"/>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[OUTPUT.xls]Sheet!$B$1114</c:f>
              <c:strCache>
                <c:ptCount val="1"/>
                <c:pt idx="0">
                  <c:v>Ν.Δ.</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[OUTPUT.xls]Sheet!$A$1137:$A$1143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[OUTPUT.xls]Sheet!$B$1137:$B$1143</c:f>
              <c:numCache>
                <c:formatCode>#,##0.0%</c:formatCode>
                <c:ptCount val="7"/>
                <c:pt idx="0">
                  <c:v>0.36805555555555558</c:v>
                </c:pt>
                <c:pt idx="1">
                  <c:v>0.5185185185185186</c:v>
                </c:pt>
                <c:pt idx="2">
                  <c:v>0.65420560747663559</c:v>
                </c:pt>
                <c:pt idx="3">
                  <c:v>0.86538461538461531</c:v>
                </c:pt>
                <c:pt idx="4">
                  <c:v>0.86614173228346458</c:v>
                </c:pt>
                <c:pt idx="5">
                  <c:v>0.46099290780141844</c:v>
                </c:pt>
                <c:pt idx="6">
                  <c:v>0.40476190476190477</c:v>
                </c:pt>
              </c:numCache>
            </c:numRef>
          </c:val>
          <c:extLst>
            <c:ext xmlns:c16="http://schemas.microsoft.com/office/drawing/2014/chart" uri="{C3380CC4-5D6E-409C-BE32-E72D297353CC}">
              <c16:uniqueId val="{00000000-17C6-46EC-95C0-C96B937F22CA}"/>
            </c:ext>
          </c:extLst>
        </c:ser>
        <c:ser>
          <c:idx val="1"/>
          <c:order val="1"/>
          <c:tx>
            <c:strRef>
              <c:f>[OUTPUT.xls]Sheet!$C$1114</c:f>
              <c:strCache>
                <c:ptCount val="1"/>
                <c:pt idx="0">
                  <c:v>ΣΥΡΙΖΑ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[OUTPUT.xls]Sheet!$A$1137:$A$1143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[OUTPUT.xls]Sheet!$C$1137:$C$1143</c:f>
              <c:numCache>
                <c:formatCode>#,##0.0%</c:formatCode>
                <c:ptCount val="7"/>
                <c:pt idx="0">
                  <c:v>0.43055555555555558</c:v>
                </c:pt>
                <c:pt idx="1">
                  <c:v>0.35802469135802467</c:v>
                </c:pt>
                <c:pt idx="2">
                  <c:v>0.18691588785046728</c:v>
                </c:pt>
                <c:pt idx="3">
                  <c:v>7.0512820512820512E-2</c:v>
                </c:pt>
                <c:pt idx="4">
                  <c:v>4.7244094488188976E-2</c:v>
                </c:pt>
                <c:pt idx="5">
                  <c:v>0.14893617021276595</c:v>
                </c:pt>
                <c:pt idx="6">
                  <c:v>0.16666666666666669</c:v>
                </c:pt>
              </c:numCache>
            </c:numRef>
          </c:val>
          <c:extLst>
            <c:ext xmlns:c16="http://schemas.microsoft.com/office/drawing/2014/chart" uri="{C3380CC4-5D6E-409C-BE32-E72D297353CC}">
              <c16:uniqueId val="{00000001-17C6-46EC-95C0-C96B937F22CA}"/>
            </c:ext>
          </c:extLst>
        </c:ser>
        <c:ser>
          <c:idx val="2"/>
          <c:order val="2"/>
          <c:tx>
            <c:strRef>
              <c:f>[OUTPUT.xls]Sheet!$D$1114</c:f>
              <c:strCache>
                <c:ptCount val="1"/>
                <c:pt idx="0">
                  <c:v>Άλλο</c:v>
                </c:pt>
              </c:strCache>
            </c:strRef>
          </c:tx>
          <c:invertIfNegative val="0"/>
          <c:dLbls>
            <c:dLbl>
              <c:idx val="3"/>
              <c:layout>
                <c:manualLayout>
                  <c:x val="3.9100684261974585E-3"/>
                  <c:y val="3.65212380105376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AEB-4104-879F-AF2C3F530193}"/>
                </c:ext>
              </c:extLst>
            </c:dLbl>
            <c:dLbl>
              <c:idx val="4"/>
              <c:layout>
                <c:manualLayout>
                  <c:x val="-2.606712284131639E-3"/>
                  <c:y val="2.6782241207727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AEB-4104-879F-AF2C3F53019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[OUTPUT.xls]Sheet!$A$1137:$A$1143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[OUTPUT.xls]Sheet!$D$1137:$D$1143</c:f>
              <c:numCache>
                <c:formatCode>#,##0.0%</c:formatCode>
                <c:ptCount val="7"/>
                <c:pt idx="0">
                  <c:v>2.7777777777777776E-2</c:v>
                </c:pt>
                <c:pt idx="1">
                  <c:v>2.4691358024691357E-2</c:v>
                </c:pt>
                <c:pt idx="2">
                  <c:v>2.336448598130841E-2</c:v>
                </c:pt>
                <c:pt idx="3">
                  <c:v>1.2820512820512822E-2</c:v>
                </c:pt>
                <c:pt idx="4">
                  <c:v>7.874015748031496E-3</c:v>
                </c:pt>
                <c:pt idx="5">
                  <c:v>4.9645390070921981E-2</c:v>
                </c:pt>
                <c:pt idx="6">
                  <c:v>0.14285714285714288</c:v>
                </c:pt>
              </c:numCache>
            </c:numRef>
          </c:val>
          <c:extLst>
            <c:ext xmlns:c16="http://schemas.microsoft.com/office/drawing/2014/chart" uri="{C3380CC4-5D6E-409C-BE32-E72D297353CC}">
              <c16:uniqueId val="{00000002-17C6-46EC-95C0-C96B937F22CA}"/>
            </c:ext>
          </c:extLst>
        </c:ser>
        <c:ser>
          <c:idx val="3"/>
          <c:order val="3"/>
          <c:tx>
            <c:strRef>
              <c:f>[OUTPUT.xls]Sheet!$E$1114</c:f>
              <c:strCache>
                <c:ptCount val="1"/>
                <c:pt idx="0">
                  <c:v>ΔΓ/ΔΑ</c:v>
                </c:pt>
              </c:strCache>
            </c:strRef>
          </c:tx>
          <c:invertIfNegative val="0"/>
          <c:dLbls>
            <c:dLbl>
              <c:idx val="1"/>
              <c:layout>
                <c:manualLayout>
                  <c:x val="1.9550342130987292E-2"/>
                  <c:y val="1.21737460035125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AEB-4104-879F-AF2C3F530193}"/>
                </c:ext>
              </c:extLst>
            </c:dLbl>
            <c:dLbl>
              <c:idx val="3"/>
              <c:layout>
                <c:manualLayout>
                  <c:x val="2.6067122841316199E-2"/>
                  <c:y val="9.738996802810045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AEB-4104-879F-AF2C3F530193}"/>
                </c:ext>
              </c:extLst>
            </c:dLbl>
            <c:dLbl>
              <c:idx val="4"/>
              <c:layout>
                <c:manualLayout>
                  <c:x val="3.1280547409579473E-2"/>
                  <c:y val="1.46084952042150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AEB-4104-879F-AF2C3F530193}"/>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[OUTPUT.xls]Sheet!$A$1137:$A$1143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[OUTPUT.xls]Sheet!$E$1137:$E$1143</c:f>
              <c:numCache>
                <c:formatCode>#,##0.0%</c:formatCode>
                <c:ptCount val="7"/>
                <c:pt idx="0">
                  <c:v>0.1736111111111111</c:v>
                </c:pt>
                <c:pt idx="1">
                  <c:v>9.8765432098765427E-2</c:v>
                </c:pt>
                <c:pt idx="2">
                  <c:v>0.13551401869158877</c:v>
                </c:pt>
                <c:pt idx="3">
                  <c:v>5.1282051282051287E-2</c:v>
                </c:pt>
                <c:pt idx="4">
                  <c:v>7.874015748031496E-2</c:v>
                </c:pt>
                <c:pt idx="5">
                  <c:v>0.34042553191489361</c:v>
                </c:pt>
                <c:pt idx="6">
                  <c:v>0.28571428571428575</c:v>
                </c:pt>
              </c:numCache>
            </c:numRef>
          </c:val>
          <c:extLst>
            <c:ext xmlns:c16="http://schemas.microsoft.com/office/drawing/2014/chart" uri="{C3380CC4-5D6E-409C-BE32-E72D297353CC}">
              <c16:uniqueId val="{00000003-17C6-46EC-95C0-C96B937F22CA}"/>
            </c:ext>
          </c:extLst>
        </c:ser>
        <c:dLbls>
          <c:showLegendKey val="0"/>
          <c:showVal val="1"/>
          <c:showCatName val="0"/>
          <c:showSerName val="0"/>
          <c:showPercent val="0"/>
          <c:showBubbleSize val="0"/>
        </c:dLbls>
        <c:gapWidth val="95"/>
        <c:gapDepth val="95"/>
        <c:shape val="box"/>
        <c:axId val="169102336"/>
        <c:axId val="169116416"/>
        <c:axId val="0"/>
      </c:bar3DChart>
      <c:catAx>
        <c:axId val="169102336"/>
        <c:scaling>
          <c:orientation val="maxMin"/>
        </c:scaling>
        <c:delete val="0"/>
        <c:axPos val="l"/>
        <c:numFmt formatCode="General" sourceLinked="0"/>
        <c:majorTickMark val="none"/>
        <c:minorTickMark val="none"/>
        <c:tickLblPos val="nextTo"/>
        <c:crossAx val="169116416"/>
        <c:crosses val="autoZero"/>
        <c:auto val="1"/>
        <c:lblAlgn val="ctr"/>
        <c:lblOffset val="100"/>
        <c:noMultiLvlLbl val="0"/>
      </c:catAx>
      <c:valAx>
        <c:axId val="169116416"/>
        <c:scaling>
          <c:orientation val="minMax"/>
        </c:scaling>
        <c:delete val="1"/>
        <c:axPos val="t"/>
        <c:numFmt formatCode="0%" sourceLinked="1"/>
        <c:majorTickMark val="out"/>
        <c:minorTickMark val="none"/>
        <c:tickLblPos val="nextTo"/>
        <c:crossAx val="169102336"/>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spPr>
            <a:solidFill>
              <a:schemeClr val="accent2"/>
            </a:solidFill>
          </c:spPr>
          <c:invertIfNegative val="0"/>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Sheet1!$A$123:$A$136</c:f>
              <c:strCache>
                <c:ptCount val="14"/>
                <c:pt idx="0">
                  <c:v>(Δ.Α.)</c:v>
                </c:pt>
                <c:pt idx="1">
                  <c:v>Τις υποκλοπές</c:v>
                </c:pt>
                <c:pt idx="2">
                  <c:v>Τα στελέχη και τους υποψηφίους του κόμματος</c:v>
                </c:pt>
                <c:pt idx="3">
                  <c:v>Την εγκληματικότητα</c:v>
                </c:pt>
                <c:pt idx="4">
                  <c:v>Την ανάγκη να διασφαλιστεί πολιτική σταθερότητα</c:v>
                </c:pt>
                <c:pt idx="5">
                  <c:v>Την διαχείριση του δημοσίου χρήματος</c:v>
                </c:pt>
                <c:pt idx="6">
                  <c:v>Την αντιμετώπιση των παθογενειών του Κράτους</c:v>
                </c:pt>
                <c:pt idx="7">
                  <c:v>Την λειτουργία των θεσμών και της Δικαιοσύνης</c:v>
                </c:pt>
                <c:pt idx="8">
                  <c:v>Την ιδεολογική ταύτιση με το κόμμα</c:v>
                </c:pt>
                <c:pt idx="9">
                  <c:v>Την ενεργειακή κρίση/ ακρίβεια</c:v>
                </c:pt>
                <c:pt idx="10">
                  <c:v>Τα εθνικά θέματα</c:v>
                </c:pt>
                <c:pt idx="11">
                  <c:v>Τον αρχηγό/ καταλληλότερο Πρωθυπουργό</c:v>
                </c:pt>
                <c:pt idx="12">
                  <c:v>Την γενική αίσθηση για την πορεία της χώρας</c:v>
                </c:pt>
                <c:pt idx="13">
                  <c:v>Την Οικονομία/ Ανάπτυξη</c:v>
                </c:pt>
              </c:strCache>
            </c:strRef>
          </c:cat>
          <c:val>
            <c:numRef>
              <c:f>Sheet1!$C$123:$C$136</c:f>
              <c:numCache>
                <c:formatCode>0.0</c:formatCode>
                <c:ptCount val="14"/>
                <c:pt idx="0">
                  <c:v>4.9627248205914807</c:v>
                </c:pt>
                <c:pt idx="1">
                  <c:v>1.9329345370213931</c:v>
                </c:pt>
                <c:pt idx="2">
                  <c:v>4.275945814131771</c:v>
                </c:pt>
                <c:pt idx="3">
                  <c:v>4.495914162577562</c:v>
                </c:pt>
                <c:pt idx="4">
                  <c:v>6.0993938428769718</c:v>
                </c:pt>
                <c:pt idx="5">
                  <c:v>7.2699041495387426</c:v>
                </c:pt>
                <c:pt idx="6">
                  <c:v>7.8193273547065081</c:v>
                </c:pt>
                <c:pt idx="7">
                  <c:v>9.1411281091680969</c:v>
                </c:pt>
                <c:pt idx="8">
                  <c:v>9.5342842070689517</c:v>
                </c:pt>
                <c:pt idx="9">
                  <c:v>13.856015288298009</c:v>
                </c:pt>
                <c:pt idx="10">
                  <c:v>15.229573301217417</c:v>
                </c:pt>
                <c:pt idx="11">
                  <c:v>19.494570464521509</c:v>
                </c:pt>
                <c:pt idx="12">
                  <c:v>26.036886999970253</c:v>
                </c:pt>
                <c:pt idx="13">
                  <c:v>27.459216275667245</c:v>
                </c:pt>
              </c:numCache>
            </c:numRef>
          </c:val>
          <c:extLst>
            <c:ext xmlns:c16="http://schemas.microsoft.com/office/drawing/2014/chart" uri="{C3380CC4-5D6E-409C-BE32-E72D297353CC}">
              <c16:uniqueId val="{00000000-8D12-4D08-A7CF-544DE1E184F9}"/>
            </c:ext>
          </c:extLst>
        </c:ser>
        <c:dLbls>
          <c:showLegendKey val="0"/>
          <c:showVal val="1"/>
          <c:showCatName val="0"/>
          <c:showSerName val="0"/>
          <c:showPercent val="0"/>
          <c:showBubbleSize val="0"/>
        </c:dLbls>
        <c:gapWidth val="150"/>
        <c:shape val="box"/>
        <c:axId val="169138432"/>
        <c:axId val="169025536"/>
        <c:axId val="0"/>
      </c:bar3DChart>
      <c:catAx>
        <c:axId val="169138432"/>
        <c:scaling>
          <c:orientation val="minMax"/>
        </c:scaling>
        <c:delete val="0"/>
        <c:axPos val="l"/>
        <c:numFmt formatCode="General" sourceLinked="0"/>
        <c:majorTickMark val="none"/>
        <c:minorTickMark val="none"/>
        <c:tickLblPos val="nextTo"/>
        <c:crossAx val="169025536"/>
        <c:crosses val="autoZero"/>
        <c:auto val="1"/>
        <c:lblAlgn val="ctr"/>
        <c:lblOffset val="100"/>
        <c:noMultiLvlLbl val="0"/>
      </c:catAx>
      <c:valAx>
        <c:axId val="169025536"/>
        <c:scaling>
          <c:orientation val="minMax"/>
        </c:scaling>
        <c:delete val="1"/>
        <c:axPos val="b"/>
        <c:numFmt formatCode="0.0" sourceLinked="1"/>
        <c:majorTickMark val="out"/>
        <c:minorTickMark val="none"/>
        <c:tickLblPos val="nextTo"/>
        <c:crossAx val="169138432"/>
        <c:crosses val="autoZero"/>
        <c:crossBetween val="between"/>
      </c:valAx>
    </c:plotArea>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2"/>
            </a:solidFill>
          </c:spPr>
          <c:invertIfNegative val="0"/>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Sheet1!$B$144:$B$146</c:f>
              <c:strCache>
                <c:ptCount val="3"/>
                <c:pt idx="0">
                  <c:v>Να γίνουν δεύτερες εκλογές με τον νέο εκλογικό νόμο</c:v>
                </c:pt>
                <c:pt idx="1">
                  <c:v>Να σχηματιστεί Κυβέρνηση συνεργασίας</c:v>
                </c:pt>
                <c:pt idx="2">
                  <c:v>ΔΓ/ΔΑ</c:v>
                </c:pt>
              </c:strCache>
            </c:strRef>
          </c:cat>
          <c:val>
            <c:numRef>
              <c:f>Sheet1!$E$144:$E$146</c:f>
              <c:numCache>
                <c:formatCode>0.0</c:formatCode>
                <c:ptCount val="3"/>
                <c:pt idx="0">
                  <c:v>51.527336790452779</c:v>
                </c:pt>
                <c:pt idx="1">
                  <c:v>41.902477381082733</c:v>
                </c:pt>
                <c:pt idx="2">
                  <c:v>6.5701858284644832</c:v>
                </c:pt>
              </c:numCache>
            </c:numRef>
          </c:val>
          <c:extLst>
            <c:ext xmlns:c16="http://schemas.microsoft.com/office/drawing/2014/chart" uri="{C3380CC4-5D6E-409C-BE32-E72D297353CC}">
              <c16:uniqueId val="{00000000-BCA9-49B8-9BEF-DCA85FB4CEB7}"/>
            </c:ext>
          </c:extLst>
        </c:ser>
        <c:dLbls>
          <c:showLegendKey val="0"/>
          <c:showVal val="1"/>
          <c:showCatName val="0"/>
          <c:showSerName val="0"/>
          <c:showPercent val="0"/>
          <c:showBubbleSize val="0"/>
        </c:dLbls>
        <c:gapWidth val="150"/>
        <c:shape val="box"/>
        <c:axId val="169033088"/>
        <c:axId val="169068800"/>
        <c:axId val="0"/>
      </c:bar3DChart>
      <c:catAx>
        <c:axId val="169033088"/>
        <c:scaling>
          <c:orientation val="minMax"/>
        </c:scaling>
        <c:delete val="0"/>
        <c:axPos val="b"/>
        <c:numFmt formatCode="General" sourceLinked="0"/>
        <c:majorTickMark val="none"/>
        <c:minorTickMark val="none"/>
        <c:tickLblPos val="nextTo"/>
        <c:crossAx val="169068800"/>
        <c:crosses val="autoZero"/>
        <c:auto val="1"/>
        <c:lblAlgn val="ctr"/>
        <c:lblOffset val="100"/>
        <c:noMultiLvlLbl val="0"/>
      </c:catAx>
      <c:valAx>
        <c:axId val="169068800"/>
        <c:scaling>
          <c:orientation val="minMax"/>
        </c:scaling>
        <c:delete val="1"/>
        <c:axPos val="l"/>
        <c:numFmt formatCode="0.0" sourceLinked="1"/>
        <c:majorTickMark val="none"/>
        <c:minorTickMark val="none"/>
        <c:tickLblPos val="nextTo"/>
        <c:crossAx val="169033088"/>
        <c:crosses val="autoZero"/>
        <c:crossBetween val="between"/>
      </c:valAx>
    </c:plotArea>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7440649830794611"/>
          <c:y val="8.88972795429777E-2"/>
          <c:w val="0.81125658412932988"/>
          <c:h val="0.88502864881622412"/>
        </c:manualLayout>
      </c:layout>
      <c:bar3DChart>
        <c:barDir val="bar"/>
        <c:grouping val="percentStacked"/>
        <c:varyColors val="0"/>
        <c:ser>
          <c:idx val="0"/>
          <c:order val="0"/>
          <c:tx>
            <c:strRef>
              <c:f>Sheet!$B$34</c:f>
              <c:strCache>
                <c:ptCount val="1"/>
                <c:pt idx="0">
                  <c:v>Να γίνουν δεύτερες εκλογές με τον νέο εκλογικό νόμο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Sheet!$A$35:$A$40</c:f>
              <c:strCache>
                <c:ptCount val="6"/>
                <c:pt idx="0">
                  <c:v>Ν.Δ.</c:v>
                </c:pt>
                <c:pt idx="1">
                  <c:v>ΣΥΡΙΖΑ</c:v>
                </c:pt>
                <c:pt idx="2">
                  <c:v>ΚΙΝΑΛ</c:v>
                </c:pt>
                <c:pt idx="3">
                  <c:v>Κ.Κ.Ε.</c:v>
                </c:pt>
                <c:pt idx="4">
                  <c:v>ΕΛΛΗΝΙΚΗ ΛΥΣΗ</c:v>
                </c:pt>
                <c:pt idx="5">
                  <c:v>ΜΕΡΑ 25</c:v>
                </c:pt>
              </c:strCache>
            </c:strRef>
          </c:cat>
          <c:val>
            <c:numRef>
              <c:f>Sheet!$B$35:$B$40</c:f>
              <c:numCache>
                <c:formatCode>#,##0.0%</c:formatCode>
                <c:ptCount val="6"/>
                <c:pt idx="0">
                  <c:v>0.69732937685459939</c:v>
                </c:pt>
                <c:pt idx="1">
                  <c:v>0.375</c:v>
                </c:pt>
                <c:pt idx="2">
                  <c:v>0.39705882352941174</c:v>
                </c:pt>
                <c:pt idx="3">
                  <c:v>0.43181818181818182</c:v>
                </c:pt>
                <c:pt idx="4">
                  <c:v>0.64516129032258063</c:v>
                </c:pt>
                <c:pt idx="5">
                  <c:v>0.27586206896551724</c:v>
                </c:pt>
              </c:numCache>
            </c:numRef>
          </c:val>
          <c:extLst>
            <c:ext xmlns:c16="http://schemas.microsoft.com/office/drawing/2014/chart" uri="{C3380CC4-5D6E-409C-BE32-E72D297353CC}">
              <c16:uniqueId val="{00000000-E56E-43A3-BCFD-F24E164E7558}"/>
            </c:ext>
          </c:extLst>
        </c:ser>
        <c:ser>
          <c:idx val="1"/>
          <c:order val="1"/>
          <c:tx>
            <c:strRef>
              <c:f>Sheet!$C$34</c:f>
              <c:strCache>
                <c:ptCount val="1"/>
                <c:pt idx="0">
                  <c:v>Να σχηματιστεί Κυβέρνηση συνεργασίας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Sheet!$A$35:$A$40</c:f>
              <c:strCache>
                <c:ptCount val="6"/>
                <c:pt idx="0">
                  <c:v>Ν.Δ.</c:v>
                </c:pt>
                <c:pt idx="1">
                  <c:v>ΣΥΡΙΖΑ</c:v>
                </c:pt>
                <c:pt idx="2">
                  <c:v>ΚΙΝΑΛ</c:v>
                </c:pt>
                <c:pt idx="3">
                  <c:v>Κ.Κ.Ε.</c:v>
                </c:pt>
                <c:pt idx="4">
                  <c:v>ΕΛΛΗΝΙΚΗ ΛΥΣΗ</c:v>
                </c:pt>
                <c:pt idx="5">
                  <c:v>ΜΕΡΑ 25</c:v>
                </c:pt>
              </c:strCache>
            </c:strRef>
          </c:cat>
          <c:val>
            <c:numRef>
              <c:f>Sheet!$C$35:$C$40</c:f>
              <c:numCache>
                <c:formatCode>#,##0.0%</c:formatCode>
                <c:ptCount val="6"/>
                <c:pt idx="0">
                  <c:v>0.25816023738872401</c:v>
                </c:pt>
                <c:pt idx="1">
                  <c:v>0.57196969696969691</c:v>
                </c:pt>
                <c:pt idx="2">
                  <c:v>0.55882352941176472</c:v>
                </c:pt>
                <c:pt idx="3">
                  <c:v>0.47727272727272729</c:v>
                </c:pt>
                <c:pt idx="4">
                  <c:v>0.35483870967741937</c:v>
                </c:pt>
                <c:pt idx="5">
                  <c:v>0.65517241379310354</c:v>
                </c:pt>
              </c:numCache>
            </c:numRef>
          </c:val>
          <c:extLst>
            <c:ext xmlns:c16="http://schemas.microsoft.com/office/drawing/2014/chart" uri="{C3380CC4-5D6E-409C-BE32-E72D297353CC}">
              <c16:uniqueId val="{00000001-E56E-43A3-BCFD-F24E164E7558}"/>
            </c:ext>
          </c:extLst>
        </c:ser>
        <c:ser>
          <c:idx val="2"/>
          <c:order val="2"/>
          <c:tx>
            <c:strRef>
              <c:f>Sheet!$D$34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Sheet!$A$35:$A$40</c:f>
              <c:strCache>
                <c:ptCount val="6"/>
                <c:pt idx="0">
                  <c:v>Ν.Δ.</c:v>
                </c:pt>
                <c:pt idx="1">
                  <c:v>ΣΥΡΙΖΑ</c:v>
                </c:pt>
                <c:pt idx="2">
                  <c:v>ΚΙΝΑΛ</c:v>
                </c:pt>
                <c:pt idx="3">
                  <c:v>Κ.Κ.Ε.</c:v>
                </c:pt>
                <c:pt idx="4">
                  <c:v>ΕΛΛΗΝΙΚΗ ΛΥΣΗ</c:v>
                </c:pt>
                <c:pt idx="5">
                  <c:v>ΜΕΡΑ 25</c:v>
                </c:pt>
              </c:strCache>
            </c:strRef>
          </c:cat>
          <c:val>
            <c:numRef>
              <c:f>Sheet!$D$35:$D$40</c:f>
              <c:numCache>
                <c:formatCode>#,##0.0%</c:formatCode>
                <c:ptCount val="6"/>
                <c:pt idx="0">
                  <c:v>4.4510385756676554E-2</c:v>
                </c:pt>
                <c:pt idx="1">
                  <c:v>5.3030303030303025E-2</c:v>
                </c:pt>
                <c:pt idx="2">
                  <c:v>4.4117647058823532E-2</c:v>
                </c:pt>
                <c:pt idx="3">
                  <c:v>9.0909090909090912E-2</c:v>
                </c:pt>
                <c:pt idx="5">
                  <c:v>6.8965517241379309E-2</c:v>
                </c:pt>
              </c:numCache>
            </c:numRef>
          </c:val>
          <c:extLst>
            <c:ext xmlns:c16="http://schemas.microsoft.com/office/drawing/2014/chart" uri="{C3380CC4-5D6E-409C-BE32-E72D297353CC}">
              <c16:uniqueId val="{00000002-E56E-43A3-BCFD-F24E164E7558}"/>
            </c:ext>
          </c:extLst>
        </c:ser>
        <c:dLbls>
          <c:showLegendKey val="0"/>
          <c:showVal val="1"/>
          <c:showCatName val="0"/>
          <c:showSerName val="0"/>
          <c:showPercent val="0"/>
          <c:showBubbleSize val="0"/>
        </c:dLbls>
        <c:gapWidth val="95"/>
        <c:gapDepth val="95"/>
        <c:shape val="box"/>
        <c:axId val="169564032"/>
        <c:axId val="169565568"/>
        <c:axId val="0"/>
      </c:bar3DChart>
      <c:catAx>
        <c:axId val="169564032"/>
        <c:scaling>
          <c:orientation val="maxMin"/>
        </c:scaling>
        <c:delete val="0"/>
        <c:axPos val="l"/>
        <c:numFmt formatCode="General" sourceLinked="0"/>
        <c:majorTickMark val="none"/>
        <c:minorTickMark val="none"/>
        <c:tickLblPos val="nextTo"/>
        <c:crossAx val="169565568"/>
        <c:crosses val="autoZero"/>
        <c:auto val="1"/>
        <c:lblAlgn val="ctr"/>
        <c:lblOffset val="100"/>
        <c:noMultiLvlLbl val="0"/>
      </c:catAx>
      <c:valAx>
        <c:axId val="169565568"/>
        <c:scaling>
          <c:orientation val="minMax"/>
        </c:scaling>
        <c:delete val="1"/>
        <c:axPos val="t"/>
        <c:numFmt formatCode="0%" sourceLinked="1"/>
        <c:majorTickMark val="out"/>
        <c:minorTickMark val="none"/>
        <c:tickLblPos val="nextTo"/>
        <c:crossAx val="169564032"/>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Sheet!$B$34</c:f>
              <c:strCache>
                <c:ptCount val="1"/>
                <c:pt idx="0">
                  <c:v>Να γίνουν δεύτερες εκλογές με τον νέο εκλογικό νόμο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Sheet!$B$57:$B$63</c:f>
              <c:numCache>
                <c:formatCode>#,##0.0%</c:formatCode>
                <c:ptCount val="7"/>
                <c:pt idx="0">
                  <c:v>0.35416666666666663</c:v>
                </c:pt>
                <c:pt idx="1">
                  <c:v>0.35802469135802467</c:v>
                </c:pt>
                <c:pt idx="2">
                  <c:v>0.4697674418604651</c:v>
                </c:pt>
                <c:pt idx="3">
                  <c:v>0.73248407643312108</c:v>
                </c:pt>
                <c:pt idx="4">
                  <c:v>0.76190476190476186</c:v>
                </c:pt>
                <c:pt idx="5">
                  <c:v>0.51063829787234039</c:v>
                </c:pt>
                <c:pt idx="6">
                  <c:v>0.33333333333333337</c:v>
                </c:pt>
              </c:numCache>
            </c:numRef>
          </c:val>
          <c:extLst>
            <c:ext xmlns:c16="http://schemas.microsoft.com/office/drawing/2014/chart" uri="{C3380CC4-5D6E-409C-BE32-E72D297353CC}">
              <c16:uniqueId val="{00000000-6115-405F-B624-E8B0A942503B}"/>
            </c:ext>
          </c:extLst>
        </c:ser>
        <c:ser>
          <c:idx val="1"/>
          <c:order val="1"/>
          <c:tx>
            <c:strRef>
              <c:f>Sheet!$C$34</c:f>
              <c:strCache>
                <c:ptCount val="1"/>
                <c:pt idx="0">
                  <c:v>Να σχηματιστεί Κυβέρνηση συνεργασίας</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Sheet!$C$57:$C$63</c:f>
              <c:numCache>
                <c:formatCode>#,##0.0%</c:formatCode>
                <c:ptCount val="7"/>
                <c:pt idx="0">
                  <c:v>0.57638888888888884</c:v>
                </c:pt>
                <c:pt idx="1">
                  <c:v>0.61111111111111116</c:v>
                </c:pt>
                <c:pt idx="2">
                  <c:v>0.4697674418604651</c:v>
                </c:pt>
                <c:pt idx="3">
                  <c:v>0.24840764331210191</c:v>
                </c:pt>
                <c:pt idx="4">
                  <c:v>0.20634920634920637</c:v>
                </c:pt>
                <c:pt idx="5">
                  <c:v>0.34751773049645396</c:v>
                </c:pt>
                <c:pt idx="6">
                  <c:v>0.40476190476190477</c:v>
                </c:pt>
              </c:numCache>
            </c:numRef>
          </c:val>
          <c:extLst>
            <c:ext xmlns:c16="http://schemas.microsoft.com/office/drawing/2014/chart" uri="{C3380CC4-5D6E-409C-BE32-E72D297353CC}">
              <c16:uniqueId val="{00000001-6115-405F-B624-E8B0A942503B}"/>
            </c:ext>
          </c:extLst>
        </c:ser>
        <c:ser>
          <c:idx val="2"/>
          <c:order val="2"/>
          <c:tx>
            <c:strRef>
              <c:f>Sheet!$D$34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Sheet!$A$57:$A$63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Sheet!$D$57:$D$63</c:f>
              <c:numCache>
                <c:formatCode>#,##0.0%</c:formatCode>
                <c:ptCount val="7"/>
                <c:pt idx="0">
                  <c:v>6.9444444444444448E-2</c:v>
                </c:pt>
                <c:pt idx="1">
                  <c:v>3.0864197530864196E-2</c:v>
                </c:pt>
                <c:pt idx="2">
                  <c:v>6.0465116279069767E-2</c:v>
                </c:pt>
                <c:pt idx="3">
                  <c:v>1.9108280254777069E-2</c:v>
                </c:pt>
                <c:pt idx="4">
                  <c:v>3.1746031746031744E-2</c:v>
                </c:pt>
                <c:pt idx="5">
                  <c:v>0.14184397163120566</c:v>
                </c:pt>
                <c:pt idx="6">
                  <c:v>0.26190476190476192</c:v>
                </c:pt>
              </c:numCache>
            </c:numRef>
          </c:val>
          <c:extLst>
            <c:ext xmlns:c16="http://schemas.microsoft.com/office/drawing/2014/chart" uri="{C3380CC4-5D6E-409C-BE32-E72D297353CC}">
              <c16:uniqueId val="{00000002-6115-405F-B624-E8B0A942503B}"/>
            </c:ext>
          </c:extLst>
        </c:ser>
        <c:dLbls>
          <c:showLegendKey val="0"/>
          <c:showVal val="1"/>
          <c:showCatName val="0"/>
          <c:showSerName val="0"/>
          <c:showPercent val="0"/>
          <c:showBubbleSize val="0"/>
        </c:dLbls>
        <c:gapWidth val="95"/>
        <c:gapDepth val="95"/>
        <c:shape val="box"/>
        <c:axId val="169606528"/>
        <c:axId val="169161856"/>
        <c:axId val="0"/>
      </c:bar3DChart>
      <c:catAx>
        <c:axId val="169606528"/>
        <c:scaling>
          <c:orientation val="maxMin"/>
        </c:scaling>
        <c:delete val="0"/>
        <c:axPos val="l"/>
        <c:numFmt formatCode="General" sourceLinked="0"/>
        <c:majorTickMark val="none"/>
        <c:minorTickMark val="none"/>
        <c:tickLblPos val="nextTo"/>
        <c:crossAx val="169161856"/>
        <c:crosses val="autoZero"/>
        <c:auto val="1"/>
        <c:lblAlgn val="ctr"/>
        <c:lblOffset val="100"/>
        <c:noMultiLvlLbl val="0"/>
      </c:catAx>
      <c:valAx>
        <c:axId val="169161856"/>
        <c:scaling>
          <c:orientation val="minMax"/>
        </c:scaling>
        <c:delete val="1"/>
        <c:axPos val="t"/>
        <c:numFmt formatCode="0%" sourceLinked="1"/>
        <c:majorTickMark val="out"/>
        <c:minorTickMark val="none"/>
        <c:tickLblPos val="nextTo"/>
        <c:crossAx val="169606528"/>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Sheet1!$B$11:$B$15</c:f>
              <c:strCache>
                <c:ptCount val="5"/>
                <c:pt idx="0">
                  <c:v>ΠΟΛΥ</c:v>
                </c:pt>
                <c:pt idx="1">
                  <c:v>ΑΡΚΕΤΑ</c:v>
                </c:pt>
                <c:pt idx="2">
                  <c:v>ΛΙΓΟ</c:v>
                </c:pt>
                <c:pt idx="3">
                  <c:v>ΚΑΘΟΛΟΥ</c:v>
                </c:pt>
                <c:pt idx="4">
                  <c:v>ΔΓ/ΔΑ</c:v>
                </c:pt>
              </c:strCache>
            </c:strRef>
          </c:cat>
          <c:val>
            <c:numRef>
              <c:f>Sheet1!$E$11:$E$15</c:f>
              <c:numCache>
                <c:formatCode>0.0</c:formatCode>
                <c:ptCount val="5"/>
                <c:pt idx="0">
                  <c:v>14.509948342274731</c:v>
                </c:pt>
                <c:pt idx="1">
                  <c:v>23.122555216036776</c:v>
                </c:pt>
                <c:pt idx="2">
                  <c:v>20.962685007315656</c:v>
                </c:pt>
                <c:pt idx="3">
                  <c:v>40.47517144591869</c:v>
                </c:pt>
                <c:pt idx="4">
                  <c:v>0.92963998845414841</c:v>
                </c:pt>
              </c:numCache>
            </c:numRef>
          </c:val>
          <c:extLst>
            <c:ext xmlns:c16="http://schemas.microsoft.com/office/drawing/2014/chart" uri="{C3380CC4-5D6E-409C-BE32-E72D297353CC}">
              <c16:uniqueId val="{00000000-3483-47B8-B990-10CD97FB561D}"/>
            </c:ext>
          </c:extLst>
        </c:ser>
        <c:dLbls>
          <c:showLegendKey val="0"/>
          <c:showVal val="0"/>
          <c:showCatName val="0"/>
          <c:showSerName val="0"/>
          <c:showPercent val="1"/>
          <c:showBubbleSize val="0"/>
          <c:showLeaderLines val="1"/>
        </c:dLbls>
      </c:pie3DChart>
    </c:plotArea>
    <c:legend>
      <c:legendPos val="t"/>
      <c:overlay val="0"/>
      <c:txPr>
        <a:bodyPr/>
        <a:lstStyle/>
        <a:p>
          <a:pPr rtl="0">
            <a:defRPr/>
          </a:pPr>
          <a:endParaRPr lang="el-GR"/>
        </a:p>
      </c:txPr>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2"/>
            </a:solidFill>
          </c:spPr>
          <c:invertIfNegative val="0"/>
          <c:dPt>
            <c:idx val="0"/>
            <c:invertIfNegative val="0"/>
            <c:bubble3D val="0"/>
            <c:spPr>
              <a:solidFill>
                <a:schemeClr val="tx2"/>
              </a:solidFill>
            </c:spPr>
            <c:extLst>
              <c:ext xmlns:c16="http://schemas.microsoft.com/office/drawing/2014/chart" uri="{C3380CC4-5D6E-409C-BE32-E72D297353CC}">
                <c16:uniqueId val="{00000004-BFB4-4E6B-BCC3-666EDAA5CE5B}"/>
              </c:ext>
            </c:extLst>
          </c:dPt>
          <c:dPt>
            <c:idx val="2"/>
            <c:invertIfNegative val="0"/>
            <c:bubble3D val="0"/>
            <c:spPr>
              <a:solidFill>
                <a:srgbClr val="00B050"/>
              </a:solidFill>
            </c:spPr>
            <c:extLst>
              <c:ext xmlns:c16="http://schemas.microsoft.com/office/drawing/2014/chart" uri="{C3380CC4-5D6E-409C-BE32-E72D297353CC}">
                <c16:uniqueId val="{00000005-BFB4-4E6B-BCC3-666EDAA5CE5B}"/>
              </c:ext>
            </c:extLst>
          </c:dPt>
          <c:dPt>
            <c:idx val="3"/>
            <c:invertIfNegative val="0"/>
            <c:bubble3D val="0"/>
            <c:spPr>
              <a:solidFill>
                <a:srgbClr val="FF0000"/>
              </a:solidFill>
            </c:spPr>
            <c:extLst>
              <c:ext xmlns:c16="http://schemas.microsoft.com/office/drawing/2014/chart" uri="{C3380CC4-5D6E-409C-BE32-E72D297353CC}">
                <c16:uniqueId val="{00000006-BFB4-4E6B-BCC3-666EDAA5CE5B}"/>
              </c:ext>
            </c:extLst>
          </c:dPt>
          <c:dPt>
            <c:idx val="4"/>
            <c:invertIfNegative val="0"/>
            <c:bubble3D val="0"/>
            <c:spPr>
              <a:solidFill>
                <a:schemeClr val="accent1">
                  <a:lumMod val="60000"/>
                  <a:lumOff val="40000"/>
                </a:schemeClr>
              </a:solidFill>
            </c:spPr>
            <c:extLst>
              <c:ext xmlns:c16="http://schemas.microsoft.com/office/drawing/2014/chart" uri="{C3380CC4-5D6E-409C-BE32-E72D297353CC}">
                <c16:uniqueId val="{00000007-BFB4-4E6B-BCC3-666EDAA5CE5B}"/>
              </c:ext>
            </c:extLst>
          </c:dPt>
          <c:dPt>
            <c:idx val="5"/>
            <c:invertIfNegative val="0"/>
            <c:bubble3D val="0"/>
            <c:spPr>
              <a:solidFill>
                <a:schemeClr val="bg2">
                  <a:lumMod val="10000"/>
                </a:schemeClr>
              </a:solidFill>
            </c:spPr>
            <c:extLst>
              <c:ext xmlns:c16="http://schemas.microsoft.com/office/drawing/2014/chart" uri="{C3380CC4-5D6E-409C-BE32-E72D297353CC}">
                <c16:uniqueId val="{00000008-BFB4-4E6B-BCC3-666EDAA5CE5B}"/>
              </c:ext>
            </c:extLst>
          </c:dPt>
          <c:dPt>
            <c:idx val="6"/>
            <c:invertIfNegative val="0"/>
            <c:bubble3D val="0"/>
            <c:spPr>
              <a:solidFill>
                <a:schemeClr val="accent6">
                  <a:lumMod val="75000"/>
                </a:schemeClr>
              </a:solidFill>
            </c:spPr>
            <c:extLst>
              <c:ext xmlns:c16="http://schemas.microsoft.com/office/drawing/2014/chart" uri="{C3380CC4-5D6E-409C-BE32-E72D297353CC}">
                <c16:uniqueId val="{00000009-BFB4-4E6B-BCC3-666EDAA5CE5B}"/>
              </c:ext>
            </c:extLst>
          </c:dPt>
          <c:dPt>
            <c:idx val="7"/>
            <c:invertIfNegative val="0"/>
            <c:bubble3D val="0"/>
            <c:spPr>
              <a:solidFill>
                <a:srgbClr val="7030A0"/>
              </a:solidFill>
            </c:spPr>
            <c:extLst>
              <c:ext xmlns:c16="http://schemas.microsoft.com/office/drawing/2014/chart" uri="{C3380CC4-5D6E-409C-BE32-E72D297353CC}">
                <c16:uniqueId val="{0000000A-BFB4-4E6B-BCC3-666EDAA5CE5B}"/>
              </c:ext>
            </c:extLst>
          </c:dPt>
          <c:dPt>
            <c:idx val="8"/>
            <c:invertIfNegative val="0"/>
            <c:bubble3D val="0"/>
            <c:spPr>
              <a:solidFill>
                <a:schemeClr val="bg1">
                  <a:lumMod val="50000"/>
                </a:schemeClr>
              </a:solidFill>
            </c:spPr>
            <c:extLst>
              <c:ext xmlns:c16="http://schemas.microsoft.com/office/drawing/2014/chart" uri="{C3380CC4-5D6E-409C-BE32-E72D297353CC}">
                <c16:uniqueId val="{00000000-BFB4-4E6B-BCC3-666EDAA5CE5B}"/>
              </c:ext>
            </c:extLst>
          </c:dPt>
          <c:dPt>
            <c:idx val="9"/>
            <c:invertIfNegative val="0"/>
            <c:bubble3D val="0"/>
            <c:spPr>
              <a:solidFill>
                <a:schemeClr val="bg1">
                  <a:lumMod val="50000"/>
                </a:schemeClr>
              </a:solidFill>
            </c:spPr>
            <c:extLst>
              <c:ext xmlns:c16="http://schemas.microsoft.com/office/drawing/2014/chart" uri="{C3380CC4-5D6E-409C-BE32-E72D297353CC}">
                <c16:uniqueId val="{00000001-BFB4-4E6B-BCC3-666EDAA5CE5B}"/>
              </c:ext>
            </c:extLst>
          </c:dPt>
          <c:dPt>
            <c:idx val="10"/>
            <c:invertIfNegative val="0"/>
            <c:bubble3D val="0"/>
            <c:spPr>
              <a:solidFill>
                <a:schemeClr val="bg1">
                  <a:lumMod val="50000"/>
                </a:schemeClr>
              </a:solidFill>
            </c:spPr>
            <c:extLst>
              <c:ext xmlns:c16="http://schemas.microsoft.com/office/drawing/2014/chart" uri="{C3380CC4-5D6E-409C-BE32-E72D297353CC}">
                <c16:uniqueId val="{00000002-BFB4-4E6B-BCC3-666EDAA5CE5B}"/>
              </c:ext>
            </c:extLst>
          </c:dPt>
          <c:dPt>
            <c:idx val="11"/>
            <c:invertIfNegative val="0"/>
            <c:bubble3D val="0"/>
            <c:spPr>
              <a:solidFill>
                <a:schemeClr val="bg1">
                  <a:lumMod val="50000"/>
                </a:schemeClr>
              </a:solidFill>
            </c:spPr>
            <c:extLst>
              <c:ext xmlns:c16="http://schemas.microsoft.com/office/drawing/2014/chart" uri="{C3380CC4-5D6E-409C-BE32-E72D297353CC}">
                <c16:uniqueId val="{00000003-BFB4-4E6B-BCC3-666EDAA5CE5B}"/>
              </c:ext>
            </c:extLst>
          </c:dPt>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Sheet1!$B$152:$B$163</c:f>
              <c:strCache>
                <c:ptCount val="12"/>
                <c:pt idx="0">
                  <c:v>Ν.Δ.</c:v>
                </c:pt>
                <c:pt idx="1">
                  <c:v>ΣΥΡΙΖΑ</c:v>
                </c:pt>
                <c:pt idx="2">
                  <c:v>ΠΑΣΟΚ-ΚΙΝΑΛ</c:v>
                </c:pt>
                <c:pt idx="3">
                  <c:v>ΚΚΕ</c:v>
                </c:pt>
                <c:pt idx="4">
                  <c:v>ΕΛΛΗΝΙΚΗ ΛΥΣΗ</c:v>
                </c:pt>
                <c:pt idx="5">
                  <c:v>ΜΕΡΑ 25</c:v>
                </c:pt>
                <c:pt idx="6">
                  <c:v>ΕΘΝΙΚΗ ΔΗΜΙΟΥΡΓΙΑ</c:v>
                </c:pt>
                <c:pt idx="7">
                  <c:v>ΠΛΕΥΣΗ ΕΛΕΥΘΕΡΙΑΣ</c:v>
                </c:pt>
                <c:pt idx="8">
                  <c:v>ΑΛΛΟ</c:v>
                </c:pt>
                <c:pt idx="9">
                  <c:v>ΛΕΥΚΟ/ΑΚΥΡΟ</c:v>
                </c:pt>
                <c:pt idx="10">
                  <c:v>ΑΠΟΧΗ</c:v>
                </c:pt>
                <c:pt idx="11">
                  <c:v>ΑΝΑΠΟΦΑΣΙΣΤΟΙ</c:v>
                </c:pt>
              </c:strCache>
            </c:strRef>
          </c:cat>
          <c:val>
            <c:numRef>
              <c:f>Sheet1!$E$152:$E$163</c:f>
              <c:numCache>
                <c:formatCode>0.0</c:formatCode>
                <c:ptCount val="12"/>
                <c:pt idx="0">
                  <c:v>32.454787048741451</c:v>
                </c:pt>
                <c:pt idx="1">
                  <c:v>26.1</c:v>
                </c:pt>
                <c:pt idx="2">
                  <c:v>8.6</c:v>
                </c:pt>
                <c:pt idx="3">
                  <c:v>5.8</c:v>
                </c:pt>
                <c:pt idx="4">
                  <c:v>3.2</c:v>
                </c:pt>
                <c:pt idx="5">
                  <c:v>3.1</c:v>
                </c:pt>
                <c:pt idx="6">
                  <c:v>0.99234589773960047</c:v>
                </c:pt>
                <c:pt idx="7">
                  <c:v>1.8</c:v>
                </c:pt>
                <c:pt idx="8">
                  <c:v>4.4000000000000004</c:v>
                </c:pt>
                <c:pt idx="9">
                  <c:v>1.2</c:v>
                </c:pt>
                <c:pt idx="10">
                  <c:v>2.2982213419064572</c:v>
                </c:pt>
                <c:pt idx="11">
                  <c:v>10.1</c:v>
                </c:pt>
              </c:numCache>
            </c:numRef>
          </c:val>
          <c:extLst>
            <c:ext xmlns:c16="http://schemas.microsoft.com/office/drawing/2014/chart" uri="{C3380CC4-5D6E-409C-BE32-E72D297353CC}">
              <c16:uniqueId val="{00000000-FACB-4C3C-A488-87BB3D0DF75A}"/>
            </c:ext>
          </c:extLst>
        </c:ser>
        <c:dLbls>
          <c:showLegendKey val="0"/>
          <c:showVal val="1"/>
          <c:showCatName val="0"/>
          <c:showSerName val="0"/>
          <c:showPercent val="0"/>
          <c:showBubbleSize val="0"/>
        </c:dLbls>
        <c:gapWidth val="150"/>
        <c:shape val="box"/>
        <c:axId val="169174144"/>
        <c:axId val="169197568"/>
        <c:axId val="0"/>
      </c:bar3DChart>
      <c:catAx>
        <c:axId val="169174144"/>
        <c:scaling>
          <c:orientation val="minMax"/>
        </c:scaling>
        <c:delete val="0"/>
        <c:axPos val="b"/>
        <c:numFmt formatCode="General" sourceLinked="0"/>
        <c:majorTickMark val="none"/>
        <c:minorTickMark val="none"/>
        <c:tickLblPos val="nextTo"/>
        <c:txPr>
          <a:bodyPr/>
          <a:lstStyle/>
          <a:p>
            <a:pPr>
              <a:defRPr sz="700"/>
            </a:pPr>
            <a:endParaRPr lang="el-GR"/>
          </a:p>
        </c:txPr>
        <c:crossAx val="169197568"/>
        <c:crosses val="autoZero"/>
        <c:auto val="1"/>
        <c:lblAlgn val="ctr"/>
        <c:lblOffset val="100"/>
        <c:noMultiLvlLbl val="0"/>
      </c:catAx>
      <c:valAx>
        <c:axId val="169197568"/>
        <c:scaling>
          <c:orientation val="minMax"/>
        </c:scaling>
        <c:delete val="1"/>
        <c:axPos val="l"/>
        <c:numFmt formatCode="0.0" sourceLinked="1"/>
        <c:majorTickMark val="none"/>
        <c:minorTickMark val="none"/>
        <c:tickLblPos val="nextTo"/>
        <c:crossAx val="169174144"/>
        <c:crosses val="autoZero"/>
        <c:crossBetween val="between"/>
      </c:valAx>
    </c:plotArea>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2"/>
            </a:solidFill>
          </c:spPr>
          <c:invertIfNegative val="0"/>
          <c:dPt>
            <c:idx val="0"/>
            <c:invertIfNegative val="0"/>
            <c:bubble3D val="0"/>
            <c:spPr>
              <a:solidFill>
                <a:schemeClr val="tx2"/>
              </a:solidFill>
            </c:spPr>
            <c:extLst>
              <c:ext xmlns:c16="http://schemas.microsoft.com/office/drawing/2014/chart" uri="{C3380CC4-5D6E-409C-BE32-E72D297353CC}">
                <c16:uniqueId val="{00000002-8C02-41C1-8148-BE6BD5DCE4AB}"/>
              </c:ext>
            </c:extLst>
          </c:dPt>
          <c:dPt>
            <c:idx val="2"/>
            <c:invertIfNegative val="0"/>
            <c:bubble3D val="0"/>
            <c:spPr>
              <a:solidFill>
                <a:srgbClr val="00B050"/>
              </a:solidFill>
            </c:spPr>
            <c:extLst>
              <c:ext xmlns:c16="http://schemas.microsoft.com/office/drawing/2014/chart" uri="{C3380CC4-5D6E-409C-BE32-E72D297353CC}">
                <c16:uniqueId val="{00000003-8C02-41C1-8148-BE6BD5DCE4AB}"/>
              </c:ext>
            </c:extLst>
          </c:dPt>
          <c:dPt>
            <c:idx val="3"/>
            <c:invertIfNegative val="0"/>
            <c:bubble3D val="0"/>
            <c:spPr>
              <a:solidFill>
                <a:srgbClr val="FF0000"/>
              </a:solidFill>
            </c:spPr>
            <c:extLst>
              <c:ext xmlns:c16="http://schemas.microsoft.com/office/drawing/2014/chart" uri="{C3380CC4-5D6E-409C-BE32-E72D297353CC}">
                <c16:uniqueId val="{00000004-8C02-41C1-8148-BE6BD5DCE4AB}"/>
              </c:ext>
            </c:extLst>
          </c:dPt>
          <c:dPt>
            <c:idx val="4"/>
            <c:invertIfNegative val="0"/>
            <c:bubble3D val="0"/>
            <c:spPr>
              <a:solidFill>
                <a:schemeClr val="accent1">
                  <a:lumMod val="60000"/>
                  <a:lumOff val="40000"/>
                </a:schemeClr>
              </a:solidFill>
            </c:spPr>
            <c:extLst>
              <c:ext xmlns:c16="http://schemas.microsoft.com/office/drawing/2014/chart" uri="{C3380CC4-5D6E-409C-BE32-E72D297353CC}">
                <c16:uniqueId val="{00000005-8C02-41C1-8148-BE6BD5DCE4AB}"/>
              </c:ext>
            </c:extLst>
          </c:dPt>
          <c:dPt>
            <c:idx val="5"/>
            <c:invertIfNegative val="0"/>
            <c:bubble3D val="0"/>
            <c:spPr>
              <a:solidFill>
                <a:schemeClr val="bg2">
                  <a:lumMod val="10000"/>
                </a:schemeClr>
              </a:solidFill>
            </c:spPr>
            <c:extLst>
              <c:ext xmlns:c16="http://schemas.microsoft.com/office/drawing/2014/chart" uri="{C3380CC4-5D6E-409C-BE32-E72D297353CC}">
                <c16:uniqueId val="{00000006-8C02-41C1-8148-BE6BD5DCE4AB}"/>
              </c:ext>
            </c:extLst>
          </c:dPt>
          <c:dPt>
            <c:idx val="6"/>
            <c:invertIfNegative val="0"/>
            <c:bubble3D val="0"/>
            <c:spPr>
              <a:solidFill>
                <a:schemeClr val="accent6">
                  <a:lumMod val="75000"/>
                </a:schemeClr>
              </a:solidFill>
            </c:spPr>
            <c:extLst>
              <c:ext xmlns:c16="http://schemas.microsoft.com/office/drawing/2014/chart" uri="{C3380CC4-5D6E-409C-BE32-E72D297353CC}">
                <c16:uniqueId val="{00000007-8C02-41C1-8148-BE6BD5DCE4AB}"/>
              </c:ext>
            </c:extLst>
          </c:dPt>
          <c:dPt>
            <c:idx val="7"/>
            <c:invertIfNegative val="0"/>
            <c:bubble3D val="0"/>
            <c:spPr>
              <a:solidFill>
                <a:srgbClr val="7030A0"/>
              </a:solidFill>
            </c:spPr>
            <c:extLst>
              <c:ext xmlns:c16="http://schemas.microsoft.com/office/drawing/2014/chart" uri="{C3380CC4-5D6E-409C-BE32-E72D297353CC}">
                <c16:uniqueId val="{00000008-8C02-41C1-8148-BE6BD5DCE4AB}"/>
              </c:ext>
            </c:extLst>
          </c:dPt>
          <c:dPt>
            <c:idx val="8"/>
            <c:invertIfNegative val="0"/>
            <c:bubble3D val="0"/>
            <c:spPr>
              <a:solidFill>
                <a:schemeClr val="bg1">
                  <a:lumMod val="50000"/>
                </a:schemeClr>
              </a:solidFill>
            </c:spPr>
            <c:extLst>
              <c:ext xmlns:c16="http://schemas.microsoft.com/office/drawing/2014/chart" uri="{C3380CC4-5D6E-409C-BE32-E72D297353CC}">
                <c16:uniqueId val="{00000000-8C02-41C1-8148-BE6BD5DCE4AB}"/>
              </c:ext>
            </c:extLst>
          </c:dPt>
          <c:dPt>
            <c:idx val="9"/>
            <c:invertIfNegative val="0"/>
            <c:bubble3D val="0"/>
            <c:spPr>
              <a:solidFill>
                <a:schemeClr val="bg1">
                  <a:lumMod val="50000"/>
                </a:schemeClr>
              </a:solidFill>
            </c:spPr>
            <c:extLst>
              <c:ext xmlns:c16="http://schemas.microsoft.com/office/drawing/2014/chart" uri="{C3380CC4-5D6E-409C-BE32-E72D297353CC}">
                <c16:uniqueId val="{00000001-8C02-41C1-8148-BE6BD5DCE4AB}"/>
              </c:ext>
            </c:extLst>
          </c:dPt>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Sheet1!$B$168:$B$177</c:f>
              <c:strCache>
                <c:ptCount val="10"/>
                <c:pt idx="0">
                  <c:v>Ν.Δ.</c:v>
                </c:pt>
                <c:pt idx="1">
                  <c:v>ΣΥΡΙΖΑ</c:v>
                </c:pt>
                <c:pt idx="2">
                  <c:v>ΠΑΣΟΚ-ΚΙΝΑΛ</c:v>
                </c:pt>
                <c:pt idx="3">
                  <c:v>ΚΚΕ</c:v>
                </c:pt>
                <c:pt idx="4">
                  <c:v>ΕΛΛΗΝΙΚΗ ΛΥΣΗ</c:v>
                </c:pt>
                <c:pt idx="5">
                  <c:v>ΜΕΡΑ 25</c:v>
                </c:pt>
                <c:pt idx="6">
                  <c:v>ΕΘΝΙΚΗ ΔΗΜΙΟΥΡΓΙΑ</c:v>
                </c:pt>
                <c:pt idx="7">
                  <c:v>ΠΛΕΥΣΗ ΕΛΕΥΘΕΡΙΑΣ</c:v>
                </c:pt>
                <c:pt idx="8">
                  <c:v>ΑΛΛΟ</c:v>
                </c:pt>
                <c:pt idx="9">
                  <c:v>ΑΝΑΠΟΦΑΣΙΣΤΟΙ</c:v>
                </c:pt>
              </c:strCache>
            </c:strRef>
          </c:cat>
          <c:val>
            <c:numRef>
              <c:f>Sheet1!$E$168:$E$177</c:f>
              <c:numCache>
                <c:formatCode>0.0</c:formatCode>
                <c:ptCount val="10"/>
                <c:pt idx="0">
                  <c:v>33.631903677452279</c:v>
                </c:pt>
                <c:pt idx="1">
                  <c:v>27.046632124352332</c:v>
                </c:pt>
                <c:pt idx="2">
                  <c:v>8.9119170984455955</c:v>
                </c:pt>
                <c:pt idx="3">
                  <c:v>6.0103626943005182</c:v>
                </c:pt>
                <c:pt idx="4">
                  <c:v>3.3160621761658029</c:v>
                </c:pt>
                <c:pt idx="5">
                  <c:v>3.2124352331606216</c:v>
                </c:pt>
                <c:pt idx="6">
                  <c:v>1.0283377178648709</c:v>
                </c:pt>
                <c:pt idx="7">
                  <c:v>1.8652849740932642</c:v>
                </c:pt>
                <c:pt idx="8">
                  <c:v>4.5595854922279795</c:v>
                </c:pt>
                <c:pt idx="9">
                  <c:v>10.466321243523316</c:v>
                </c:pt>
              </c:numCache>
            </c:numRef>
          </c:val>
          <c:extLst>
            <c:ext xmlns:c16="http://schemas.microsoft.com/office/drawing/2014/chart" uri="{C3380CC4-5D6E-409C-BE32-E72D297353CC}">
              <c16:uniqueId val="{00000000-5332-4F25-A22A-D9CF114FD84D}"/>
            </c:ext>
          </c:extLst>
        </c:ser>
        <c:dLbls>
          <c:showLegendKey val="0"/>
          <c:showVal val="1"/>
          <c:showCatName val="0"/>
          <c:showSerName val="0"/>
          <c:showPercent val="0"/>
          <c:showBubbleSize val="0"/>
        </c:dLbls>
        <c:gapWidth val="150"/>
        <c:shape val="box"/>
        <c:axId val="169209216"/>
        <c:axId val="169371904"/>
        <c:axId val="0"/>
      </c:bar3DChart>
      <c:catAx>
        <c:axId val="169209216"/>
        <c:scaling>
          <c:orientation val="minMax"/>
        </c:scaling>
        <c:delete val="0"/>
        <c:axPos val="b"/>
        <c:numFmt formatCode="General" sourceLinked="0"/>
        <c:majorTickMark val="none"/>
        <c:minorTickMark val="none"/>
        <c:tickLblPos val="nextTo"/>
        <c:txPr>
          <a:bodyPr/>
          <a:lstStyle/>
          <a:p>
            <a:pPr>
              <a:defRPr sz="800"/>
            </a:pPr>
            <a:endParaRPr lang="el-GR"/>
          </a:p>
        </c:txPr>
        <c:crossAx val="169371904"/>
        <c:crosses val="autoZero"/>
        <c:auto val="1"/>
        <c:lblAlgn val="ctr"/>
        <c:lblOffset val="100"/>
        <c:noMultiLvlLbl val="0"/>
      </c:catAx>
      <c:valAx>
        <c:axId val="169371904"/>
        <c:scaling>
          <c:orientation val="minMax"/>
        </c:scaling>
        <c:delete val="1"/>
        <c:axPos val="l"/>
        <c:numFmt formatCode="0.0" sourceLinked="1"/>
        <c:majorTickMark val="none"/>
        <c:minorTickMark val="none"/>
        <c:tickLblPos val="nextTo"/>
        <c:crossAx val="169209216"/>
        <c:crosses val="autoZero"/>
        <c:crossBetween val="between"/>
      </c:valAx>
    </c:plotArea>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Sheet3!$A$3</c:f>
              <c:strCache>
                <c:ptCount val="1"/>
                <c:pt idx="0">
                  <c:v>Ν.Δ</c:v>
                </c:pt>
              </c:strCache>
            </c:strRef>
          </c:tx>
          <c:marker>
            <c:symbol val="none"/>
          </c:marker>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Sheet3!$B$2:$K$2</c:f>
              <c:strCache>
                <c:ptCount val="10"/>
                <c:pt idx="0">
                  <c:v>ΦΕΒΡΟΥΑΡΙΟΣ</c:v>
                </c:pt>
                <c:pt idx="1">
                  <c:v>ΑΠΡΙΛΙΟΣ</c:v>
                </c:pt>
                <c:pt idx="2">
                  <c:v>ΜΑΙΟΣ</c:v>
                </c:pt>
                <c:pt idx="3">
                  <c:v>ΙΟΥΛΙΟΣ</c:v>
                </c:pt>
                <c:pt idx="4">
                  <c:v>ΣΕΠΤΕΜΒΡΙΟΣ</c:v>
                </c:pt>
                <c:pt idx="5">
                  <c:v>ΔΕΚΕΜΒΡΙΟΣ</c:v>
                </c:pt>
                <c:pt idx="6">
                  <c:v>ΙΑΝΟΥΑΡΙΟΣ</c:v>
                </c:pt>
                <c:pt idx="7">
                  <c:v>ΦΕΒΡΟΥΑΡΙΟΣ</c:v>
                </c:pt>
                <c:pt idx="8">
                  <c:v>ΑΠΡΙΛΙΟΣ</c:v>
                </c:pt>
                <c:pt idx="9">
                  <c:v>ΜΑΙΟΣ</c:v>
                </c:pt>
              </c:strCache>
            </c:strRef>
          </c:cat>
          <c:val>
            <c:numRef>
              <c:f>Sheet3!$B$3:$K$3</c:f>
              <c:numCache>
                <c:formatCode>General</c:formatCode>
                <c:ptCount val="10"/>
                <c:pt idx="0">
                  <c:v>31.2</c:v>
                </c:pt>
                <c:pt idx="1">
                  <c:v>30.1</c:v>
                </c:pt>
                <c:pt idx="2">
                  <c:v>31.3</c:v>
                </c:pt>
                <c:pt idx="3">
                  <c:v>31.7</c:v>
                </c:pt>
                <c:pt idx="4">
                  <c:v>31.5</c:v>
                </c:pt>
                <c:pt idx="5">
                  <c:v>32.1</c:v>
                </c:pt>
                <c:pt idx="6">
                  <c:v>32.6</c:v>
                </c:pt>
                <c:pt idx="7">
                  <c:v>32.9</c:v>
                </c:pt>
                <c:pt idx="8">
                  <c:v>31.1</c:v>
                </c:pt>
                <c:pt idx="9">
                  <c:v>32.5</c:v>
                </c:pt>
              </c:numCache>
            </c:numRef>
          </c:val>
          <c:smooth val="0"/>
          <c:extLst>
            <c:ext xmlns:c16="http://schemas.microsoft.com/office/drawing/2014/chart" uri="{C3380CC4-5D6E-409C-BE32-E72D297353CC}">
              <c16:uniqueId val="{00000000-38EE-4D8A-AF14-1EE0696B0525}"/>
            </c:ext>
          </c:extLst>
        </c:ser>
        <c:ser>
          <c:idx val="1"/>
          <c:order val="1"/>
          <c:tx>
            <c:strRef>
              <c:f>Sheet3!$A$4</c:f>
              <c:strCache>
                <c:ptCount val="1"/>
                <c:pt idx="0">
                  <c:v>ΣΥΡΙΖΑ</c:v>
                </c:pt>
              </c:strCache>
            </c:strRef>
          </c:tx>
          <c:marker>
            <c:symbol val="none"/>
          </c:marker>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Sheet3!$B$2:$K$2</c:f>
              <c:strCache>
                <c:ptCount val="10"/>
                <c:pt idx="0">
                  <c:v>ΦΕΒΡΟΥΑΡΙΟΣ</c:v>
                </c:pt>
                <c:pt idx="1">
                  <c:v>ΑΠΡΙΛΙΟΣ</c:v>
                </c:pt>
                <c:pt idx="2">
                  <c:v>ΜΑΙΟΣ</c:v>
                </c:pt>
                <c:pt idx="3">
                  <c:v>ΙΟΥΛΙΟΣ</c:v>
                </c:pt>
                <c:pt idx="4">
                  <c:v>ΣΕΠΤΕΜΒΡΙΟΣ</c:v>
                </c:pt>
                <c:pt idx="5">
                  <c:v>ΔΕΚΕΜΒΡΙΟΣ</c:v>
                </c:pt>
                <c:pt idx="6">
                  <c:v>ΙΑΝΟΥΑΡΙΟΣ</c:v>
                </c:pt>
                <c:pt idx="7">
                  <c:v>ΦΕΒΡΟΥΑΡΙΟΣ</c:v>
                </c:pt>
                <c:pt idx="8">
                  <c:v>ΑΠΡΙΛΙΟΣ</c:v>
                </c:pt>
                <c:pt idx="9">
                  <c:v>ΜΑΙΟΣ</c:v>
                </c:pt>
              </c:strCache>
            </c:strRef>
          </c:cat>
          <c:val>
            <c:numRef>
              <c:f>Sheet3!$B$4:$K$4</c:f>
              <c:numCache>
                <c:formatCode>General</c:formatCode>
                <c:ptCount val="10"/>
                <c:pt idx="0">
                  <c:v>19.600000000000001</c:v>
                </c:pt>
                <c:pt idx="1">
                  <c:v>21.2</c:v>
                </c:pt>
                <c:pt idx="2">
                  <c:v>21.8</c:v>
                </c:pt>
                <c:pt idx="3">
                  <c:v>22.8</c:v>
                </c:pt>
                <c:pt idx="4">
                  <c:v>22.6</c:v>
                </c:pt>
                <c:pt idx="5">
                  <c:v>24.2</c:v>
                </c:pt>
                <c:pt idx="6">
                  <c:v>24.8</c:v>
                </c:pt>
                <c:pt idx="7">
                  <c:v>25.3</c:v>
                </c:pt>
                <c:pt idx="8">
                  <c:v>25.2</c:v>
                </c:pt>
                <c:pt idx="9">
                  <c:v>26.1</c:v>
                </c:pt>
              </c:numCache>
            </c:numRef>
          </c:val>
          <c:smooth val="0"/>
          <c:extLst>
            <c:ext xmlns:c16="http://schemas.microsoft.com/office/drawing/2014/chart" uri="{C3380CC4-5D6E-409C-BE32-E72D297353CC}">
              <c16:uniqueId val="{00000001-38EE-4D8A-AF14-1EE0696B0525}"/>
            </c:ext>
          </c:extLst>
        </c:ser>
        <c:dLbls>
          <c:showLegendKey val="0"/>
          <c:showVal val="1"/>
          <c:showCatName val="0"/>
          <c:showSerName val="0"/>
          <c:showPercent val="0"/>
          <c:showBubbleSize val="0"/>
        </c:dLbls>
        <c:smooth val="0"/>
        <c:axId val="136549504"/>
        <c:axId val="145491456"/>
      </c:lineChart>
      <c:catAx>
        <c:axId val="136549504"/>
        <c:scaling>
          <c:orientation val="minMax"/>
        </c:scaling>
        <c:delete val="0"/>
        <c:axPos val="b"/>
        <c:numFmt formatCode="General" sourceLinked="1"/>
        <c:majorTickMark val="none"/>
        <c:minorTickMark val="none"/>
        <c:tickLblPos val="nextTo"/>
        <c:spPr>
          <a:solidFill>
            <a:schemeClr val="bg1"/>
          </a:solidFill>
        </c:spPr>
        <c:crossAx val="145491456"/>
        <c:crosses val="autoZero"/>
        <c:auto val="1"/>
        <c:lblAlgn val="ctr"/>
        <c:lblOffset val="100"/>
        <c:noMultiLvlLbl val="0"/>
      </c:catAx>
      <c:valAx>
        <c:axId val="145491456"/>
        <c:scaling>
          <c:orientation val="minMax"/>
        </c:scaling>
        <c:delete val="1"/>
        <c:axPos val="l"/>
        <c:numFmt formatCode="General" sourceLinked="1"/>
        <c:majorTickMark val="out"/>
        <c:minorTickMark val="none"/>
        <c:tickLblPos val="nextTo"/>
        <c:crossAx val="136549504"/>
        <c:crosses val="autoZero"/>
        <c:crossBetween val="between"/>
      </c:valAx>
      <c:spPr>
        <a:solidFill>
          <a:schemeClr val="bg1">
            <a:lumMod val="85000"/>
          </a:schemeClr>
        </a:solidFill>
      </c:spPr>
    </c:plotArea>
    <c:legend>
      <c:legendPos val="t"/>
      <c:overlay val="0"/>
      <c:spPr>
        <a:solidFill>
          <a:schemeClr val="bg1"/>
        </a:solidFill>
      </c:spPr>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2"/>
            </a:solidFill>
          </c:spPr>
          <c:invertIfNegative val="0"/>
          <c:dPt>
            <c:idx val="0"/>
            <c:invertIfNegative val="0"/>
            <c:bubble3D val="0"/>
            <c:spPr>
              <a:solidFill>
                <a:schemeClr val="tx2"/>
              </a:solidFill>
            </c:spPr>
            <c:extLst>
              <c:ext xmlns:c16="http://schemas.microsoft.com/office/drawing/2014/chart" uri="{C3380CC4-5D6E-409C-BE32-E72D297353CC}">
                <c16:uniqueId val="{00000000-E291-46B2-BFC0-13FEFABFA784}"/>
              </c:ext>
            </c:extLst>
          </c:dPt>
          <c:dPt>
            <c:idx val="2"/>
            <c:invertIfNegative val="0"/>
            <c:bubble3D val="0"/>
            <c:spPr>
              <a:solidFill>
                <a:srgbClr val="00B050"/>
              </a:solidFill>
            </c:spPr>
            <c:extLst>
              <c:ext xmlns:c16="http://schemas.microsoft.com/office/drawing/2014/chart" uri="{C3380CC4-5D6E-409C-BE32-E72D297353CC}">
                <c16:uniqueId val="{00000001-E291-46B2-BFC0-13FEFABFA784}"/>
              </c:ext>
            </c:extLst>
          </c:dPt>
          <c:dPt>
            <c:idx val="3"/>
            <c:invertIfNegative val="0"/>
            <c:bubble3D val="0"/>
            <c:spPr>
              <a:solidFill>
                <a:srgbClr val="FF0000"/>
              </a:solidFill>
            </c:spPr>
            <c:extLst>
              <c:ext xmlns:c16="http://schemas.microsoft.com/office/drawing/2014/chart" uri="{C3380CC4-5D6E-409C-BE32-E72D297353CC}">
                <c16:uniqueId val="{00000002-E291-46B2-BFC0-13FEFABFA784}"/>
              </c:ext>
            </c:extLst>
          </c:dPt>
          <c:dPt>
            <c:idx val="4"/>
            <c:invertIfNegative val="0"/>
            <c:bubble3D val="0"/>
            <c:spPr>
              <a:solidFill>
                <a:schemeClr val="tx2">
                  <a:lumMod val="60000"/>
                  <a:lumOff val="40000"/>
                </a:schemeClr>
              </a:solidFill>
            </c:spPr>
            <c:extLst>
              <c:ext xmlns:c16="http://schemas.microsoft.com/office/drawing/2014/chart" uri="{C3380CC4-5D6E-409C-BE32-E72D297353CC}">
                <c16:uniqueId val="{00000003-E291-46B2-BFC0-13FEFABFA784}"/>
              </c:ext>
            </c:extLst>
          </c:dPt>
          <c:dPt>
            <c:idx val="5"/>
            <c:invertIfNegative val="0"/>
            <c:bubble3D val="0"/>
            <c:spPr>
              <a:solidFill>
                <a:schemeClr val="bg2">
                  <a:lumMod val="10000"/>
                </a:schemeClr>
              </a:solidFill>
            </c:spPr>
            <c:extLst>
              <c:ext xmlns:c16="http://schemas.microsoft.com/office/drawing/2014/chart" uri="{C3380CC4-5D6E-409C-BE32-E72D297353CC}">
                <c16:uniqueId val="{00000004-E291-46B2-BFC0-13FEFABFA784}"/>
              </c:ext>
            </c:extLst>
          </c:dPt>
          <c:dPt>
            <c:idx val="6"/>
            <c:invertIfNegative val="0"/>
            <c:bubble3D val="0"/>
            <c:spPr>
              <a:solidFill>
                <a:schemeClr val="accent6">
                  <a:lumMod val="75000"/>
                </a:schemeClr>
              </a:solidFill>
            </c:spPr>
            <c:extLst>
              <c:ext xmlns:c16="http://schemas.microsoft.com/office/drawing/2014/chart" uri="{C3380CC4-5D6E-409C-BE32-E72D297353CC}">
                <c16:uniqueId val="{00000005-E291-46B2-BFC0-13FEFABFA784}"/>
              </c:ext>
            </c:extLst>
          </c:dPt>
          <c:dPt>
            <c:idx val="7"/>
            <c:invertIfNegative val="0"/>
            <c:bubble3D val="0"/>
            <c:spPr>
              <a:solidFill>
                <a:srgbClr val="7030A0"/>
              </a:solidFill>
            </c:spPr>
            <c:extLst>
              <c:ext xmlns:c16="http://schemas.microsoft.com/office/drawing/2014/chart" uri="{C3380CC4-5D6E-409C-BE32-E72D297353CC}">
                <c16:uniqueId val="{00000006-E291-46B2-BFC0-13FEFABFA784}"/>
              </c:ext>
            </c:extLst>
          </c:dPt>
          <c:dPt>
            <c:idx val="8"/>
            <c:invertIfNegative val="0"/>
            <c:bubble3D val="0"/>
            <c:spPr>
              <a:solidFill>
                <a:schemeClr val="bg1">
                  <a:lumMod val="50000"/>
                </a:schemeClr>
              </a:solidFill>
            </c:spPr>
            <c:extLst>
              <c:ext xmlns:c16="http://schemas.microsoft.com/office/drawing/2014/chart" uri="{C3380CC4-5D6E-409C-BE32-E72D297353CC}">
                <c16:uniqueId val="{00000007-E291-46B2-BFC0-13FEFABFA784}"/>
              </c:ext>
            </c:extLst>
          </c:dPt>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Sheet1!$B$182:$B$190</c:f>
              <c:strCache>
                <c:ptCount val="9"/>
                <c:pt idx="0">
                  <c:v>Ν.Δ.</c:v>
                </c:pt>
                <c:pt idx="1">
                  <c:v>ΣΥΡΙΖΑ</c:v>
                </c:pt>
                <c:pt idx="2">
                  <c:v>ΠΑΣΟΚ-ΚΙΝΑΛ</c:v>
                </c:pt>
                <c:pt idx="3">
                  <c:v>ΚΚΕ</c:v>
                </c:pt>
                <c:pt idx="4">
                  <c:v>ΕΛΛΗΝΙΚΗ ΛΥΣΗ</c:v>
                </c:pt>
                <c:pt idx="5">
                  <c:v>ΜΕΡΑ 25</c:v>
                </c:pt>
                <c:pt idx="6">
                  <c:v>ΕΘΝΙΚΗ ΔΗΜΙΟΥΡΓΙΑ</c:v>
                </c:pt>
                <c:pt idx="7">
                  <c:v>ΠΛΕΥΣΗ ΕΛΕΥΘΕΡΙΑΣ</c:v>
                </c:pt>
                <c:pt idx="8">
                  <c:v>ΑΛΛΟ</c:v>
                </c:pt>
              </c:strCache>
            </c:strRef>
          </c:cat>
          <c:val>
            <c:numRef>
              <c:f>Sheet1!$E$182:$E$190</c:f>
              <c:numCache>
                <c:formatCode>0.0</c:formatCode>
                <c:ptCount val="9"/>
                <c:pt idx="0">
                  <c:v>37.56341093604334</c:v>
                </c:pt>
                <c:pt idx="1">
                  <c:v>30.208333333333332</c:v>
                </c:pt>
                <c:pt idx="2">
                  <c:v>9.9537037037037024</c:v>
                </c:pt>
                <c:pt idx="3">
                  <c:v>6.7129629629629628</c:v>
                </c:pt>
                <c:pt idx="4">
                  <c:v>3.7037037037037033</c:v>
                </c:pt>
                <c:pt idx="5">
                  <c:v>3.5879629629629628</c:v>
                </c:pt>
                <c:pt idx="6">
                  <c:v>1.1485484927541671</c:v>
                </c:pt>
                <c:pt idx="7">
                  <c:v>2.083333333333333</c:v>
                </c:pt>
                <c:pt idx="8">
                  <c:v>5</c:v>
                </c:pt>
              </c:numCache>
            </c:numRef>
          </c:val>
          <c:extLst>
            <c:ext xmlns:c16="http://schemas.microsoft.com/office/drawing/2014/chart" uri="{C3380CC4-5D6E-409C-BE32-E72D297353CC}">
              <c16:uniqueId val="{00000000-19A6-496D-A0EA-528751018AF4}"/>
            </c:ext>
          </c:extLst>
        </c:ser>
        <c:dLbls>
          <c:showLegendKey val="0"/>
          <c:showVal val="1"/>
          <c:showCatName val="0"/>
          <c:showSerName val="0"/>
          <c:showPercent val="0"/>
          <c:showBubbleSize val="0"/>
        </c:dLbls>
        <c:gapWidth val="150"/>
        <c:shape val="box"/>
        <c:axId val="169404288"/>
        <c:axId val="169411328"/>
        <c:axId val="0"/>
      </c:bar3DChart>
      <c:catAx>
        <c:axId val="169404288"/>
        <c:scaling>
          <c:orientation val="minMax"/>
        </c:scaling>
        <c:delete val="0"/>
        <c:axPos val="b"/>
        <c:numFmt formatCode="General" sourceLinked="0"/>
        <c:majorTickMark val="none"/>
        <c:minorTickMark val="none"/>
        <c:tickLblPos val="nextTo"/>
        <c:txPr>
          <a:bodyPr/>
          <a:lstStyle/>
          <a:p>
            <a:pPr>
              <a:defRPr sz="900"/>
            </a:pPr>
            <a:endParaRPr lang="el-GR"/>
          </a:p>
        </c:txPr>
        <c:crossAx val="169411328"/>
        <c:crosses val="autoZero"/>
        <c:auto val="1"/>
        <c:lblAlgn val="ctr"/>
        <c:lblOffset val="100"/>
        <c:noMultiLvlLbl val="0"/>
      </c:catAx>
      <c:valAx>
        <c:axId val="169411328"/>
        <c:scaling>
          <c:orientation val="minMax"/>
        </c:scaling>
        <c:delete val="1"/>
        <c:axPos val="l"/>
        <c:numFmt formatCode="0.0" sourceLinked="1"/>
        <c:majorTickMark val="none"/>
        <c:minorTickMark val="none"/>
        <c:tickLblPos val="nextTo"/>
        <c:crossAx val="169404288"/>
        <c:crosses val="autoZero"/>
        <c:crossBetween val="between"/>
      </c:valAx>
    </c:plotArea>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1208382292488211E-2"/>
          <c:y val="3.3452480836482112E-2"/>
          <c:w val="0.93426761713445317"/>
          <c:h val="0.8003343057900747"/>
        </c:manualLayout>
      </c:layout>
      <c:bar3DChart>
        <c:barDir val="col"/>
        <c:grouping val="clustered"/>
        <c:varyColors val="0"/>
        <c:ser>
          <c:idx val="0"/>
          <c:order val="0"/>
          <c:tx>
            <c:strRef>
              <c:f>Sheet2!$D$4</c:f>
              <c:strCache>
                <c:ptCount val="1"/>
                <c:pt idx="0">
                  <c:v>Κάτω όριο</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Sheet2!$C$5:$C$11</c:f>
              <c:strCache>
                <c:ptCount val="7"/>
                <c:pt idx="0">
                  <c:v>Ν.Δ.</c:v>
                </c:pt>
                <c:pt idx="1">
                  <c:v>ΣΥΡΙΖΑ</c:v>
                </c:pt>
                <c:pt idx="2">
                  <c:v>ΠΑΣΟΚ-ΚΙΝΑΛ</c:v>
                </c:pt>
                <c:pt idx="3">
                  <c:v>ΚΚΕ</c:v>
                </c:pt>
                <c:pt idx="4">
                  <c:v>ΕΛΛΗΝΙΚΗ ΛΥΣΗ</c:v>
                </c:pt>
                <c:pt idx="5">
                  <c:v>ΜΕΡΑ 25</c:v>
                </c:pt>
                <c:pt idx="6">
                  <c:v>ΑΛΛΟ</c:v>
                </c:pt>
              </c:strCache>
            </c:strRef>
          </c:cat>
          <c:val>
            <c:numRef>
              <c:f>Sheet2!$D$5:$D$11</c:f>
              <c:numCache>
                <c:formatCode>0.0</c:formatCode>
                <c:ptCount val="7"/>
                <c:pt idx="0">
                  <c:v>34.663410936043341</c:v>
                </c:pt>
                <c:pt idx="1">
                  <c:v>27.408333333333331</c:v>
                </c:pt>
                <c:pt idx="2">
                  <c:v>8.053703703703702</c:v>
                </c:pt>
                <c:pt idx="3">
                  <c:v>5.1129629629629623</c:v>
                </c:pt>
                <c:pt idx="4">
                  <c:v>2.5037037037037031</c:v>
                </c:pt>
                <c:pt idx="5">
                  <c:v>2.3879629629629626</c:v>
                </c:pt>
                <c:pt idx="6">
                  <c:v>6.5000000000000009</c:v>
                </c:pt>
              </c:numCache>
            </c:numRef>
          </c:val>
          <c:extLst>
            <c:ext xmlns:c16="http://schemas.microsoft.com/office/drawing/2014/chart" uri="{C3380CC4-5D6E-409C-BE32-E72D297353CC}">
              <c16:uniqueId val="{00000000-6241-461F-A559-5AB0994AFE08}"/>
            </c:ext>
          </c:extLst>
        </c:ser>
        <c:ser>
          <c:idx val="1"/>
          <c:order val="1"/>
          <c:tx>
            <c:strRef>
              <c:f>Sheet2!$E$4</c:f>
              <c:strCache>
                <c:ptCount val="1"/>
                <c:pt idx="0">
                  <c:v>Κεντρική τιμή</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Sheet2!$C$5:$C$11</c:f>
              <c:strCache>
                <c:ptCount val="7"/>
                <c:pt idx="0">
                  <c:v>Ν.Δ.</c:v>
                </c:pt>
                <c:pt idx="1">
                  <c:v>ΣΥΡΙΖΑ</c:v>
                </c:pt>
                <c:pt idx="2">
                  <c:v>ΠΑΣΟΚ-ΚΙΝΑΛ</c:v>
                </c:pt>
                <c:pt idx="3">
                  <c:v>ΚΚΕ</c:v>
                </c:pt>
                <c:pt idx="4">
                  <c:v>ΕΛΛΗΝΙΚΗ ΛΥΣΗ</c:v>
                </c:pt>
                <c:pt idx="5">
                  <c:v>ΜΕΡΑ 25</c:v>
                </c:pt>
                <c:pt idx="6">
                  <c:v>ΑΛΛΟ</c:v>
                </c:pt>
              </c:strCache>
            </c:strRef>
          </c:cat>
          <c:val>
            <c:numRef>
              <c:f>Sheet2!$E$5:$E$11</c:f>
              <c:numCache>
                <c:formatCode>0.0</c:formatCode>
                <c:ptCount val="7"/>
                <c:pt idx="0">
                  <c:v>37.56341093604334</c:v>
                </c:pt>
                <c:pt idx="1">
                  <c:v>30.208333333333332</c:v>
                </c:pt>
                <c:pt idx="2">
                  <c:v>9.9537037037037024</c:v>
                </c:pt>
                <c:pt idx="3">
                  <c:v>6.7129629629629628</c:v>
                </c:pt>
                <c:pt idx="4">
                  <c:v>3.7037037037037033</c:v>
                </c:pt>
                <c:pt idx="5">
                  <c:v>3.5879629629629628</c:v>
                </c:pt>
                <c:pt idx="6">
                  <c:v>8.3000000000000007</c:v>
                </c:pt>
              </c:numCache>
            </c:numRef>
          </c:val>
          <c:extLst>
            <c:ext xmlns:c16="http://schemas.microsoft.com/office/drawing/2014/chart" uri="{C3380CC4-5D6E-409C-BE32-E72D297353CC}">
              <c16:uniqueId val="{00000001-6241-461F-A559-5AB0994AFE08}"/>
            </c:ext>
          </c:extLst>
        </c:ser>
        <c:ser>
          <c:idx val="2"/>
          <c:order val="2"/>
          <c:tx>
            <c:strRef>
              <c:f>Sheet2!$F$4</c:f>
              <c:strCache>
                <c:ptCount val="1"/>
                <c:pt idx="0">
                  <c:v>Άνω όριο</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Sheet2!$C$5:$C$11</c:f>
              <c:strCache>
                <c:ptCount val="7"/>
                <c:pt idx="0">
                  <c:v>Ν.Δ.</c:v>
                </c:pt>
                <c:pt idx="1">
                  <c:v>ΣΥΡΙΖΑ</c:v>
                </c:pt>
                <c:pt idx="2">
                  <c:v>ΠΑΣΟΚ-ΚΙΝΑΛ</c:v>
                </c:pt>
                <c:pt idx="3">
                  <c:v>ΚΚΕ</c:v>
                </c:pt>
                <c:pt idx="4">
                  <c:v>ΕΛΛΗΝΙΚΗ ΛΥΣΗ</c:v>
                </c:pt>
                <c:pt idx="5">
                  <c:v>ΜΕΡΑ 25</c:v>
                </c:pt>
                <c:pt idx="6">
                  <c:v>ΑΛΛΟ</c:v>
                </c:pt>
              </c:strCache>
            </c:strRef>
          </c:cat>
          <c:val>
            <c:numRef>
              <c:f>Sheet2!$F$5:$F$11</c:f>
              <c:numCache>
                <c:formatCode>0.0</c:formatCode>
                <c:ptCount val="7"/>
                <c:pt idx="0">
                  <c:v>40.463410936043338</c:v>
                </c:pt>
                <c:pt idx="1">
                  <c:v>33.008333333333333</c:v>
                </c:pt>
                <c:pt idx="2">
                  <c:v>11.853703703703703</c:v>
                </c:pt>
                <c:pt idx="3">
                  <c:v>8.3129629629629633</c:v>
                </c:pt>
                <c:pt idx="4">
                  <c:v>4.9037037037037035</c:v>
                </c:pt>
                <c:pt idx="5">
                  <c:v>4.787962962962963</c:v>
                </c:pt>
                <c:pt idx="6">
                  <c:v>10.100000000000001</c:v>
                </c:pt>
              </c:numCache>
            </c:numRef>
          </c:val>
          <c:extLst>
            <c:ext xmlns:c16="http://schemas.microsoft.com/office/drawing/2014/chart" uri="{C3380CC4-5D6E-409C-BE32-E72D297353CC}">
              <c16:uniqueId val="{00000002-6241-461F-A559-5AB0994AFE08}"/>
            </c:ext>
          </c:extLst>
        </c:ser>
        <c:dLbls>
          <c:showLegendKey val="0"/>
          <c:showVal val="1"/>
          <c:showCatName val="0"/>
          <c:showSerName val="0"/>
          <c:showPercent val="0"/>
          <c:showBubbleSize val="0"/>
        </c:dLbls>
        <c:gapWidth val="150"/>
        <c:shape val="box"/>
        <c:axId val="169463808"/>
        <c:axId val="169465344"/>
        <c:axId val="0"/>
      </c:bar3DChart>
      <c:catAx>
        <c:axId val="169463808"/>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l-GR"/>
          </a:p>
        </c:txPr>
        <c:crossAx val="169465344"/>
        <c:crosses val="autoZero"/>
        <c:auto val="1"/>
        <c:lblAlgn val="ctr"/>
        <c:lblOffset val="100"/>
        <c:noMultiLvlLbl val="0"/>
      </c:catAx>
      <c:valAx>
        <c:axId val="169465344"/>
        <c:scaling>
          <c:orientation val="minMax"/>
        </c:scaling>
        <c:delete val="1"/>
        <c:axPos val="l"/>
        <c:majorGridlines>
          <c:spPr>
            <a:ln w="9525" cap="flat" cmpd="sng" algn="ctr">
              <a:solidFill>
                <a:schemeClr val="dk1">
                  <a:lumMod val="50000"/>
                  <a:lumOff val="50000"/>
                </a:schemeClr>
              </a:solidFill>
              <a:round/>
            </a:ln>
            <a:effectLst/>
          </c:spPr>
        </c:majorGridlines>
        <c:numFmt formatCode="0.0" sourceLinked="1"/>
        <c:majorTickMark val="none"/>
        <c:minorTickMark val="none"/>
        <c:tickLblPos val="nextTo"/>
        <c:crossAx val="169463808"/>
        <c:crosses val="autoZero"/>
        <c:crossBetween val="between"/>
      </c:valAx>
      <c:spPr>
        <a:noFill/>
        <a:ln>
          <a:noFill/>
        </a:ln>
        <a:effectLst/>
      </c:spPr>
    </c:plotArea>
    <c:legend>
      <c:legendPos val="b"/>
      <c:layout>
        <c:manualLayout>
          <c:xMode val="edge"/>
          <c:yMode val="edge"/>
          <c:x val="0.32807502826306045"/>
          <c:y val="1.4182599276447428E-3"/>
          <c:w val="0.32870734731449464"/>
          <c:h val="0.17004020849609228"/>
        </c:manualLayout>
      </c:layout>
      <c:overlay val="0"/>
      <c:spPr>
        <a:solidFill>
          <a:schemeClr val="bg1">
            <a:lumMod val="50000"/>
          </a:schemeClr>
        </a:solidFill>
        <a:ln>
          <a:noFill/>
        </a:ln>
        <a:effectLst/>
      </c:spPr>
      <c:txPr>
        <a:bodyPr rot="0" spcFirstLastPara="1" vertOverflow="ellipsis" vert="horz" wrap="square" anchor="ctr" anchorCtr="1"/>
        <a:lstStyle/>
        <a:p>
          <a:pPr>
            <a:defRPr sz="1400" b="1" i="0" u="none" strike="noStrike" kern="1200" baseline="0">
              <a:solidFill>
                <a:schemeClr val="tx2">
                  <a:lumMod val="50000"/>
                </a:schemeClr>
              </a:solidFill>
              <a:latin typeface="+mn-lt"/>
              <a:ea typeface="+mn-ea"/>
              <a:cs typeface="+mn-cs"/>
            </a:defRPr>
          </a:pPr>
          <a:endParaRPr lang="el-GR"/>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200" b="1"/>
      </a:pPr>
      <a:endParaRPr lang="el-GR"/>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8.7571138621319981E-3"/>
          <c:y val="2.5049748845037828E-2"/>
          <c:w val="0.96789058250551596"/>
          <c:h val="0.88931714779132665"/>
        </c:manualLayout>
      </c:layout>
      <c:bar3DChart>
        <c:barDir val="col"/>
        <c:grouping val="clustered"/>
        <c:varyColors val="0"/>
        <c:ser>
          <c:idx val="0"/>
          <c:order val="0"/>
          <c:tx>
            <c:strRef>
              <c:f>Sheet1!$B$382</c:f>
              <c:strCache>
                <c:ptCount val="1"/>
                <c:pt idx="0">
                  <c:v>Frequency</c:v>
                </c:pt>
              </c:strCache>
            </c:strRef>
          </c:tx>
          <c:spPr>
            <a:solidFill>
              <a:schemeClr val="accent2"/>
            </a:solidFill>
          </c:spPr>
          <c:invertIfNegative val="0"/>
          <c:dPt>
            <c:idx val="0"/>
            <c:invertIfNegative val="0"/>
            <c:bubble3D val="0"/>
            <c:spPr>
              <a:solidFill>
                <a:schemeClr val="tx2"/>
              </a:solidFill>
            </c:spPr>
            <c:extLst>
              <c:ext xmlns:c16="http://schemas.microsoft.com/office/drawing/2014/chart" uri="{C3380CC4-5D6E-409C-BE32-E72D297353CC}">
                <c16:uniqueId val="{00000000-5DDA-4724-A48B-272FE7574332}"/>
              </c:ext>
            </c:extLst>
          </c:dPt>
          <c:dPt>
            <c:idx val="2"/>
            <c:invertIfNegative val="0"/>
            <c:bubble3D val="0"/>
            <c:spPr>
              <a:solidFill>
                <a:srgbClr val="00B050"/>
              </a:solidFill>
            </c:spPr>
            <c:extLst>
              <c:ext xmlns:c16="http://schemas.microsoft.com/office/drawing/2014/chart" uri="{C3380CC4-5D6E-409C-BE32-E72D297353CC}">
                <c16:uniqueId val="{00000002-5DDA-4724-A48B-272FE7574332}"/>
              </c:ext>
            </c:extLst>
          </c:dPt>
          <c:dPt>
            <c:idx val="3"/>
            <c:invertIfNegative val="0"/>
            <c:bubble3D val="0"/>
            <c:spPr>
              <a:solidFill>
                <a:srgbClr val="FF0000"/>
              </a:solidFill>
            </c:spPr>
            <c:extLst>
              <c:ext xmlns:c16="http://schemas.microsoft.com/office/drawing/2014/chart" uri="{C3380CC4-5D6E-409C-BE32-E72D297353CC}">
                <c16:uniqueId val="{00000003-5DDA-4724-A48B-272FE7574332}"/>
              </c:ext>
            </c:extLst>
          </c:dPt>
          <c:dPt>
            <c:idx val="4"/>
            <c:invertIfNegative val="0"/>
            <c:bubble3D val="0"/>
            <c:spPr>
              <a:solidFill>
                <a:schemeClr val="accent1">
                  <a:lumMod val="60000"/>
                  <a:lumOff val="40000"/>
                </a:schemeClr>
              </a:solidFill>
            </c:spPr>
            <c:extLst>
              <c:ext xmlns:c16="http://schemas.microsoft.com/office/drawing/2014/chart" uri="{C3380CC4-5D6E-409C-BE32-E72D297353CC}">
                <c16:uniqueId val="{00000004-5DDA-4724-A48B-272FE7574332}"/>
              </c:ext>
            </c:extLst>
          </c:dPt>
          <c:dPt>
            <c:idx val="5"/>
            <c:invertIfNegative val="0"/>
            <c:bubble3D val="0"/>
            <c:spPr>
              <a:solidFill>
                <a:schemeClr val="bg2">
                  <a:lumMod val="10000"/>
                </a:schemeClr>
              </a:solidFill>
            </c:spPr>
            <c:extLst>
              <c:ext xmlns:c16="http://schemas.microsoft.com/office/drawing/2014/chart" uri="{C3380CC4-5D6E-409C-BE32-E72D297353CC}">
                <c16:uniqueId val="{00000005-5DDA-4724-A48B-272FE7574332}"/>
              </c:ext>
            </c:extLst>
          </c:dPt>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Sheet1!$A$383:$A$388</c:f>
              <c:strCache>
                <c:ptCount val="6"/>
                <c:pt idx="0">
                  <c:v>Ν.Δ.</c:v>
                </c:pt>
                <c:pt idx="1">
                  <c:v>ΣΥΡΙΖΑ</c:v>
                </c:pt>
                <c:pt idx="2">
                  <c:v>ΠΑΣΟΚ-ΚΙΝΑΛ</c:v>
                </c:pt>
                <c:pt idx="3">
                  <c:v>ΚΚΕ</c:v>
                </c:pt>
                <c:pt idx="4">
                  <c:v>ΕΛΛΗΝΙΚΗ ΛΥΣΗ</c:v>
                </c:pt>
                <c:pt idx="5">
                  <c:v>ΜΕΡΑ 25</c:v>
                </c:pt>
              </c:strCache>
            </c:strRef>
          </c:cat>
          <c:val>
            <c:numRef>
              <c:f>Sheet1!$B$383:$B$388</c:f>
              <c:numCache>
                <c:formatCode>0</c:formatCode>
                <c:ptCount val="6"/>
                <c:pt idx="0">
                  <c:v>122</c:v>
                </c:pt>
                <c:pt idx="1">
                  <c:v>99</c:v>
                </c:pt>
                <c:pt idx="2">
                  <c:v>33</c:v>
                </c:pt>
                <c:pt idx="3">
                  <c:v>22</c:v>
                </c:pt>
                <c:pt idx="4">
                  <c:v>12</c:v>
                </c:pt>
                <c:pt idx="5">
                  <c:v>12</c:v>
                </c:pt>
              </c:numCache>
            </c:numRef>
          </c:val>
          <c:extLst>
            <c:ext xmlns:c16="http://schemas.microsoft.com/office/drawing/2014/chart" uri="{C3380CC4-5D6E-409C-BE32-E72D297353CC}">
              <c16:uniqueId val="{00000000-89B8-477D-8BED-48BDA680576B}"/>
            </c:ext>
          </c:extLst>
        </c:ser>
        <c:dLbls>
          <c:showLegendKey val="0"/>
          <c:showVal val="1"/>
          <c:showCatName val="0"/>
          <c:showSerName val="0"/>
          <c:showPercent val="0"/>
          <c:showBubbleSize val="0"/>
        </c:dLbls>
        <c:gapWidth val="150"/>
        <c:shape val="box"/>
        <c:axId val="150446464"/>
        <c:axId val="162381184"/>
        <c:axId val="0"/>
      </c:bar3DChart>
      <c:catAx>
        <c:axId val="150446464"/>
        <c:scaling>
          <c:orientation val="minMax"/>
        </c:scaling>
        <c:delete val="0"/>
        <c:axPos val="b"/>
        <c:numFmt formatCode="General" sourceLinked="0"/>
        <c:majorTickMark val="none"/>
        <c:minorTickMark val="none"/>
        <c:tickLblPos val="nextTo"/>
        <c:crossAx val="162381184"/>
        <c:crosses val="autoZero"/>
        <c:auto val="1"/>
        <c:lblAlgn val="ctr"/>
        <c:lblOffset val="100"/>
        <c:noMultiLvlLbl val="0"/>
      </c:catAx>
      <c:valAx>
        <c:axId val="162381184"/>
        <c:scaling>
          <c:orientation val="minMax"/>
        </c:scaling>
        <c:delete val="1"/>
        <c:axPos val="l"/>
        <c:numFmt formatCode="0" sourceLinked="1"/>
        <c:majorTickMark val="out"/>
        <c:minorTickMark val="none"/>
        <c:tickLblPos val="nextTo"/>
        <c:crossAx val="150446464"/>
        <c:crosses val="autoZero"/>
        <c:crossBetween val="between"/>
      </c:valAx>
    </c:plotArea>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Pt>
            <c:idx val="0"/>
            <c:invertIfNegative val="0"/>
            <c:bubble3D val="0"/>
            <c:spPr>
              <a:solidFill>
                <a:schemeClr val="tx2"/>
              </a:solidFill>
            </c:spPr>
            <c:extLst>
              <c:ext xmlns:c16="http://schemas.microsoft.com/office/drawing/2014/chart" uri="{C3380CC4-5D6E-409C-BE32-E72D297353CC}">
                <c16:uniqueId val="{00000004-BFFA-4DB8-8141-9083196E717F}"/>
              </c:ext>
            </c:extLst>
          </c:dPt>
          <c:dPt>
            <c:idx val="1"/>
            <c:invertIfNegative val="0"/>
            <c:bubble3D val="0"/>
            <c:spPr>
              <a:solidFill>
                <a:schemeClr val="accent2"/>
              </a:solidFill>
            </c:spPr>
            <c:extLst>
              <c:ext xmlns:c16="http://schemas.microsoft.com/office/drawing/2014/chart" uri="{C3380CC4-5D6E-409C-BE32-E72D297353CC}">
                <c16:uniqueId val="{00000005-BFFA-4DB8-8141-9083196E717F}"/>
              </c:ext>
            </c:extLst>
          </c:dPt>
          <c:dPt>
            <c:idx val="2"/>
            <c:invertIfNegative val="0"/>
            <c:bubble3D val="0"/>
            <c:spPr>
              <a:solidFill>
                <a:srgbClr val="00B050"/>
              </a:solidFill>
            </c:spPr>
            <c:extLst>
              <c:ext xmlns:c16="http://schemas.microsoft.com/office/drawing/2014/chart" uri="{C3380CC4-5D6E-409C-BE32-E72D297353CC}">
                <c16:uniqueId val="{00000006-BFFA-4DB8-8141-9083196E717F}"/>
              </c:ext>
            </c:extLst>
          </c:dPt>
          <c:dPt>
            <c:idx val="3"/>
            <c:invertIfNegative val="0"/>
            <c:bubble3D val="0"/>
            <c:spPr>
              <a:solidFill>
                <a:srgbClr val="FF0000"/>
              </a:solidFill>
            </c:spPr>
            <c:extLst>
              <c:ext xmlns:c16="http://schemas.microsoft.com/office/drawing/2014/chart" uri="{C3380CC4-5D6E-409C-BE32-E72D297353CC}">
                <c16:uniqueId val="{00000007-BFFA-4DB8-8141-9083196E717F}"/>
              </c:ext>
            </c:extLst>
          </c:dPt>
          <c:dPt>
            <c:idx val="4"/>
            <c:invertIfNegative val="0"/>
            <c:bubble3D val="0"/>
            <c:spPr>
              <a:solidFill>
                <a:schemeClr val="tx2">
                  <a:lumMod val="60000"/>
                  <a:lumOff val="40000"/>
                </a:schemeClr>
              </a:solidFill>
            </c:spPr>
            <c:extLst>
              <c:ext xmlns:c16="http://schemas.microsoft.com/office/drawing/2014/chart" uri="{C3380CC4-5D6E-409C-BE32-E72D297353CC}">
                <c16:uniqueId val="{00000008-BFFA-4DB8-8141-9083196E717F}"/>
              </c:ext>
            </c:extLst>
          </c:dPt>
          <c:dPt>
            <c:idx val="5"/>
            <c:invertIfNegative val="0"/>
            <c:bubble3D val="0"/>
            <c:spPr>
              <a:solidFill>
                <a:schemeClr val="bg2">
                  <a:lumMod val="10000"/>
                </a:schemeClr>
              </a:solidFill>
            </c:spPr>
            <c:extLst>
              <c:ext xmlns:c16="http://schemas.microsoft.com/office/drawing/2014/chart" uri="{C3380CC4-5D6E-409C-BE32-E72D297353CC}">
                <c16:uniqueId val="{00000009-BFFA-4DB8-8141-9083196E717F}"/>
              </c:ext>
            </c:extLst>
          </c:dPt>
          <c:dPt>
            <c:idx val="6"/>
            <c:invertIfNegative val="0"/>
            <c:bubble3D val="0"/>
            <c:spPr>
              <a:solidFill>
                <a:srgbClr val="7030A0"/>
              </a:solidFill>
            </c:spPr>
            <c:extLst>
              <c:ext xmlns:c16="http://schemas.microsoft.com/office/drawing/2014/chart" uri="{C3380CC4-5D6E-409C-BE32-E72D297353CC}">
                <c16:uniqueId val="{0000000A-BFFA-4DB8-8141-9083196E717F}"/>
              </c:ext>
            </c:extLst>
          </c:dPt>
          <c:dPt>
            <c:idx val="7"/>
            <c:invertIfNegative val="0"/>
            <c:bubble3D val="0"/>
            <c:spPr>
              <a:solidFill>
                <a:schemeClr val="bg1">
                  <a:lumMod val="50000"/>
                </a:schemeClr>
              </a:solidFill>
            </c:spPr>
            <c:extLst>
              <c:ext xmlns:c16="http://schemas.microsoft.com/office/drawing/2014/chart" uri="{C3380CC4-5D6E-409C-BE32-E72D297353CC}">
                <c16:uniqueId val="{00000000-BFFA-4DB8-8141-9083196E717F}"/>
              </c:ext>
            </c:extLst>
          </c:dPt>
          <c:dPt>
            <c:idx val="8"/>
            <c:invertIfNegative val="0"/>
            <c:bubble3D val="0"/>
            <c:spPr>
              <a:solidFill>
                <a:schemeClr val="bg1">
                  <a:lumMod val="50000"/>
                </a:schemeClr>
              </a:solidFill>
            </c:spPr>
            <c:extLst>
              <c:ext xmlns:c16="http://schemas.microsoft.com/office/drawing/2014/chart" uri="{C3380CC4-5D6E-409C-BE32-E72D297353CC}">
                <c16:uniqueId val="{00000001-BFFA-4DB8-8141-9083196E717F}"/>
              </c:ext>
            </c:extLst>
          </c:dPt>
          <c:dPt>
            <c:idx val="9"/>
            <c:invertIfNegative val="0"/>
            <c:bubble3D val="0"/>
            <c:spPr>
              <a:solidFill>
                <a:schemeClr val="bg1">
                  <a:lumMod val="50000"/>
                </a:schemeClr>
              </a:solidFill>
            </c:spPr>
            <c:extLst>
              <c:ext xmlns:c16="http://schemas.microsoft.com/office/drawing/2014/chart" uri="{C3380CC4-5D6E-409C-BE32-E72D297353CC}">
                <c16:uniqueId val="{00000002-BFFA-4DB8-8141-9083196E717F}"/>
              </c:ext>
            </c:extLst>
          </c:dPt>
          <c:dPt>
            <c:idx val="10"/>
            <c:invertIfNegative val="0"/>
            <c:bubble3D val="0"/>
            <c:spPr>
              <a:solidFill>
                <a:schemeClr val="bg1">
                  <a:lumMod val="50000"/>
                </a:schemeClr>
              </a:solidFill>
            </c:spPr>
            <c:extLst>
              <c:ext xmlns:c16="http://schemas.microsoft.com/office/drawing/2014/chart" uri="{C3380CC4-5D6E-409C-BE32-E72D297353CC}">
                <c16:uniqueId val="{00000003-BFFA-4DB8-8141-9083196E717F}"/>
              </c:ext>
            </c:extLst>
          </c:dPt>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Sheet1!$B$202:$B$212</c:f>
              <c:strCache>
                <c:ptCount val="11"/>
                <c:pt idx="0">
                  <c:v>Ν.Δ.</c:v>
                </c:pt>
                <c:pt idx="1">
                  <c:v>ΣΥΡΙΖΑ</c:v>
                </c:pt>
                <c:pt idx="2">
                  <c:v>ΠΑΣΟΚ-ΚΙΝΑΛ</c:v>
                </c:pt>
                <c:pt idx="3">
                  <c:v>ΚΚΕ</c:v>
                </c:pt>
                <c:pt idx="4">
                  <c:v>ΕΛΛΗΝΙΚΗ ΛΥΣΗ</c:v>
                </c:pt>
                <c:pt idx="5">
                  <c:v>ΜΕΡΑ 25</c:v>
                </c:pt>
                <c:pt idx="6">
                  <c:v>ΠΛΕΥΣΗ ΕΛΕΥΘΕΡΙΑΣ</c:v>
                </c:pt>
                <c:pt idx="7">
                  <c:v>ΑΛΛΟ</c:v>
                </c:pt>
                <c:pt idx="8">
                  <c:v>ΛΕΥΚΟ/ΑΚΥΡΟ</c:v>
                </c:pt>
                <c:pt idx="9">
                  <c:v>ΑΠΟΧΗ</c:v>
                </c:pt>
                <c:pt idx="10">
                  <c:v>ΑΝΑΠΟΦΑΣΙΣΤΟΙ</c:v>
                </c:pt>
              </c:strCache>
            </c:strRef>
          </c:cat>
          <c:val>
            <c:numRef>
              <c:f>Sheet1!$E$202:$E$212</c:f>
              <c:numCache>
                <c:formatCode>0.0</c:formatCode>
                <c:ptCount val="11"/>
                <c:pt idx="0">
                  <c:v>34.4</c:v>
                </c:pt>
                <c:pt idx="1">
                  <c:v>27.3</c:v>
                </c:pt>
                <c:pt idx="2">
                  <c:v>8.4</c:v>
                </c:pt>
                <c:pt idx="3">
                  <c:v>5.2</c:v>
                </c:pt>
                <c:pt idx="4">
                  <c:v>3</c:v>
                </c:pt>
                <c:pt idx="5">
                  <c:v>2.9</c:v>
                </c:pt>
                <c:pt idx="6">
                  <c:v>1.6</c:v>
                </c:pt>
                <c:pt idx="7">
                  <c:v>3.4</c:v>
                </c:pt>
                <c:pt idx="8">
                  <c:v>1.1000000000000001</c:v>
                </c:pt>
                <c:pt idx="9">
                  <c:v>3.3</c:v>
                </c:pt>
                <c:pt idx="10">
                  <c:v>9.4</c:v>
                </c:pt>
              </c:numCache>
            </c:numRef>
          </c:val>
          <c:extLst>
            <c:ext xmlns:c16="http://schemas.microsoft.com/office/drawing/2014/chart" uri="{C3380CC4-5D6E-409C-BE32-E72D297353CC}">
              <c16:uniqueId val="{00000000-62C2-4642-BC0B-E9E380A2A5DF}"/>
            </c:ext>
          </c:extLst>
        </c:ser>
        <c:dLbls>
          <c:showLegendKey val="0"/>
          <c:showVal val="1"/>
          <c:showCatName val="0"/>
          <c:showSerName val="0"/>
          <c:showPercent val="0"/>
          <c:showBubbleSize val="0"/>
        </c:dLbls>
        <c:gapWidth val="150"/>
        <c:shape val="box"/>
        <c:axId val="169481728"/>
        <c:axId val="169492864"/>
        <c:axId val="0"/>
      </c:bar3DChart>
      <c:catAx>
        <c:axId val="169481728"/>
        <c:scaling>
          <c:orientation val="minMax"/>
        </c:scaling>
        <c:delete val="0"/>
        <c:axPos val="b"/>
        <c:numFmt formatCode="General" sourceLinked="0"/>
        <c:majorTickMark val="none"/>
        <c:minorTickMark val="none"/>
        <c:tickLblPos val="nextTo"/>
        <c:txPr>
          <a:bodyPr/>
          <a:lstStyle/>
          <a:p>
            <a:pPr>
              <a:defRPr sz="700"/>
            </a:pPr>
            <a:endParaRPr lang="el-GR"/>
          </a:p>
        </c:txPr>
        <c:crossAx val="169492864"/>
        <c:crosses val="autoZero"/>
        <c:auto val="1"/>
        <c:lblAlgn val="ctr"/>
        <c:lblOffset val="100"/>
        <c:noMultiLvlLbl val="0"/>
      </c:catAx>
      <c:valAx>
        <c:axId val="169492864"/>
        <c:scaling>
          <c:orientation val="minMax"/>
        </c:scaling>
        <c:delete val="1"/>
        <c:axPos val="l"/>
        <c:numFmt formatCode="0.0" sourceLinked="1"/>
        <c:majorTickMark val="none"/>
        <c:minorTickMark val="none"/>
        <c:tickLblPos val="nextTo"/>
        <c:crossAx val="169481728"/>
        <c:crosses val="autoZero"/>
        <c:crossBetween val="between"/>
      </c:valAx>
    </c:plotArea>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spPr>
            <a:solidFill>
              <a:schemeClr val="accent2"/>
            </a:solidFill>
          </c:spPr>
          <c:invertIfNegative val="0"/>
          <c:dPt>
            <c:idx val="0"/>
            <c:invertIfNegative val="0"/>
            <c:bubble3D val="0"/>
            <c:spPr>
              <a:solidFill>
                <a:schemeClr val="tx2"/>
              </a:solidFill>
            </c:spPr>
            <c:extLst>
              <c:ext xmlns:c16="http://schemas.microsoft.com/office/drawing/2014/chart" uri="{C3380CC4-5D6E-409C-BE32-E72D297353CC}">
                <c16:uniqueId val="{00000002-ADDA-42FF-AD62-F01F94A27260}"/>
              </c:ext>
            </c:extLst>
          </c:dPt>
          <c:dPt>
            <c:idx val="1"/>
            <c:invertIfNegative val="0"/>
            <c:bubble3D val="0"/>
            <c:spPr>
              <a:solidFill>
                <a:schemeClr val="accent2">
                  <a:lumMod val="60000"/>
                  <a:lumOff val="40000"/>
                </a:schemeClr>
              </a:solidFill>
            </c:spPr>
            <c:extLst>
              <c:ext xmlns:c16="http://schemas.microsoft.com/office/drawing/2014/chart" uri="{C3380CC4-5D6E-409C-BE32-E72D297353CC}">
                <c16:uniqueId val="{00000003-ADDA-42FF-AD62-F01F94A27260}"/>
              </c:ext>
            </c:extLst>
          </c:dPt>
          <c:dPt>
            <c:idx val="2"/>
            <c:invertIfNegative val="0"/>
            <c:bubble3D val="0"/>
            <c:spPr>
              <a:solidFill>
                <a:srgbClr val="00B050"/>
              </a:solidFill>
            </c:spPr>
            <c:extLst>
              <c:ext xmlns:c16="http://schemas.microsoft.com/office/drawing/2014/chart" uri="{C3380CC4-5D6E-409C-BE32-E72D297353CC}">
                <c16:uniqueId val="{00000004-ADDA-42FF-AD62-F01F94A27260}"/>
              </c:ext>
            </c:extLst>
          </c:dPt>
          <c:dPt>
            <c:idx val="3"/>
            <c:invertIfNegative val="0"/>
            <c:bubble3D val="0"/>
            <c:spPr>
              <a:solidFill>
                <a:srgbClr val="FF0000"/>
              </a:solidFill>
            </c:spPr>
            <c:extLst>
              <c:ext xmlns:c16="http://schemas.microsoft.com/office/drawing/2014/chart" uri="{C3380CC4-5D6E-409C-BE32-E72D297353CC}">
                <c16:uniqueId val="{00000005-ADDA-42FF-AD62-F01F94A27260}"/>
              </c:ext>
            </c:extLst>
          </c:dPt>
          <c:dPt>
            <c:idx val="4"/>
            <c:invertIfNegative val="0"/>
            <c:bubble3D val="0"/>
            <c:spPr>
              <a:solidFill>
                <a:schemeClr val="tx2">
                  <a:lumMod val="20000"/>
                  <a:lumOff val="80000"/>
                </a:schemeClr>
              </a:solidFill>
            </c:spPr>
            <c:extLst>
              <c:ext xmlns:c16="http://schemas.microsoft.com/office/drawing/2014/chart" uri="{C3380CC4-5D6E-409C-BE32-E72D297353CC}">
                <c16:uniqueId val="{00000006-ADDA-42FF-AD62-F01F94A27260}"/>
              </c:ext>
            </c:extLst>
          </c:dPt>
          <c:dPt>
            <c:idx val="5"/>
            <c:invertIfNegative val="0"/>
            <c:bubble3D val="0"/>
            <c:spPr>
              <a:solidFill>
                <a:schemeClr val="tx1">
                  <a:lumMod val="95000"/>
                  <a:lumOff val="5000"/>
                </a:schemeClr>
              </a:solidFill>
            </c:spPr>
            <c:extLst>
              <c:ext xmlns:c16="http://schemas.microsoft.com/office/drawing/2014/chart" uri="{C3380CC4-5D6E-409C-BE32-E72D297353CC}">
                <c16:uniqueId val="{00000007-ADDA-42FF-AD62-F01F94A27260}"/>
              </c:ext>
            </c:extLst>
          </c:dPt>
          <c:dPt>
            <c:idx val="6"/>
            <c:invertIfNegative val="0"/>
            <c:bubble3D val="0"/>
            <c:spPr>
              <a:solidFill>
                <a:srgbClr val="7030A0"/>
              </a:solidFill>
            </c:spPr>
            <c:extLst>
              <c:ext xmlns:c16="http://schemas.microsoft.com/office/drawing/2014/chart" uri="{C3380CC4-5D6E-409C-BE32-E72D297353CC}">
                <c16:uniqueId val="{00000008-ADDA-42FF-AD62-F01F94A27260}"/>
              </c:ext>
            </c:extLst>
          </c:dPt>
          <c:dPt>
            <c:idx val="7"/>
            <c:invertIfNegative val="0"/>
            <c:bubble3D val="0"/>
            <c:spPr>
              <a:solidFill>
                <a:schemeClr val="bg1">
                  <a:lumMod val="50000"/>
                </a:schemeClr>
              </a:solidFill>
            </c:spPr>
            <c:extLst>
              <c:ext xmlns:c16="http://schemas.microsoft.com/office/drawing/2014/chart" uri="{C3380CC4-5D6E-409C-BE32-E72D297353CC}">
                <c16:uniqueId val="{00000000-ADDA-42FF-AD62-F01F94A27260}"/>
              </c:ext>
            </c:extLst>
          </c:dPt>
          <c:dPt>
            <c:idx val="8"/>
            <c:invertIfNegative val="0"/>
            <c:bubble3D val="0"/>
            <c:spPr>
              <a:solidFill>
                <a:schemeClr val="bg1">
                  <a:lumMod val="50000"/>
                </a:schemeClr>
              </a:solidFill>
            </c:spPr>
            <c:extLst>
              <c:ext xmlns:c16="http://schemas.microsoft.com/office/drawing/2014/chart" uri="{C3380CC4-5D6E-409C-BE32-E72D297353CC}">
                <c16:uniqueId val="{00000001-ADDA-42FF-AD62-F01F94A27260}"/>
              </c:ext>
            </c:extLst>
          </c:dPt>
          <c:dLbls>
            <c:spPr>
              <a:solidFill>
                <a:schemeClr val="bg1"/>
              </a:solid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Sheet1!$B$217:$B$225</c:f>
              <c:strCache>
                <c:ptCount val="9"/>
                <c:pt idx="0">
                  <c:v>Ν.Δ.</c:v>
                </c:pt>
                <c:pt idx="1">
                  <c:v>ΣΥΡΙΖΑ</c:v>
                </c:pt>
                <c:pt idx="2">
                  <c:v>ΠΑΣΟΚ-ΚΙΝΑΛ</c:v>
                </c:pt>
                <c:pt idx="3">
                  <c:v>ΚΚΕ</c:v>
                </c:pt>
                <c:pt idx="4">
                  <c:v>ΕΛΛΗΝΙΚΗ ΛΥΣΗ</c:v>
                </c:pt>
                <c:pt idx="5">
                  <c:v>ΜΕΡΑ 25</c:v>
                </c:pt>
                <c:pt idx="6">
                  <c:v>ΠΛΕΥΣΗ ΕΛΕΥΘΕΡΙΑΣ</c:v>
                </c:pt>
                <c:pt idx="7">
                  <c:v>ΑΛΛΟ</c:v>
                </c:pt>
                <c:pt idx="8">
                  <c:v>ΑΝΑΠΟΦΑΣΙΣΤΟΙ</c:v>
                </c:pt>
              </c:strCache>
            </c:strRef>
          </c:cat>
          <c:val>
            <c:numRef>
              <c:f>Sheet1!$E$217:$E$225</c:f>
              <c:numCache>
                <c:formatCode>0.0</c:formatCode>
                <c:ptCount val="9"/>
                <c:pt idx="0">
                  <c:v>35.98326359832636</c:v>
                </c:pt>
                <c:pt idx="1">
                  <c:v>28.556485355648537</c:v>
                </c:pt>
                <c:pt idx="2">
                  <c:v>8.7866108786610884</c:v>
                </c:pt>
                <c:pt idx="3">
                  <c:v>5.439330543933055</c:v>
                </c:pt>
                <c:pt idx="4">
                  <c:v>3.1380753138075317</c:v>
                </c:pt>
                <c:pt idx="5">
                  <c:v>3.0334728033472804</c:v>
                </c:pt>
                <c:pt idx="6">
                  <c:v>1.6736401673640169</c:v>
                </c:pt>
                <c:pt idx="7">
                  <c:v>3.5564853556485359</c:v>
                </c:pt>
                <c:pt idx="8">
                  <c:v>9.8326359832635983</c:v>
                </c:pt>
              </c:numCache>
            </c:numRef>
          </c:val>
          <c:extLst>
            <c:ext xmlns:c16="http://schemas.microsoft.com/office/drawing/2014/chart" uri="{C3380CC4-5D6E-409C-BE32-E72D297353CC}">
              <c16:uniqueId val="{00000000-9B25-4AAA-8A48-D86CF2659948}"/>
            </c:ext>
          </c:extLst>
        </c:ser>
        <c:dLbls>
          <c:showLegendKey val="0"/>
          <c:showVal val="1"/>
          <c:showCatName val="0"/>
          <c:showSerName val="0"/>
          <c:showPercent val="0"/>
          <c:showBubbleSize val="0"/>
        </c:dLbls>
        <c:gapWidth val="150"/>
        <c:shape val="box"/>
        <c:axId val="169529344"/>
        <c:axId val="169532032"/>
        <c:axId val="0"/>
      </c:bar3DChart>
      <c:catAx>
        <c:axId val="169529344"/>
        <c:scaling>
          <c:orientation val="minMax"/>
        </c:scaling>
        <c:delete val="0"/>
        <c:axPos val="b"/>
        <c:numFmt formatCode="General" sourceLinked="0"/>
        <c:majorTickMark val="none"/>
        <c:minorTickMark val="none"/>
        <c:tickLblPos val="nextTo"/>
        <c:txPr>
          <a:bodyPr/>
          <a:lstStyle/>
          <a:p>
            <a:pPr>
              <a:defRPr sz="900"/>
            </a:pPr>
            <a:endParaRPr lang="el-GR"/>
          </a:p>
        </c:txPr>
        <c:crossAx val="169532032"/>
        <c:crosses val="autoZero"/>
        <c:auto val="1"/>
        <c:lblAlgn val="ctr"/>
        <c:lblOffset val="100"/>
        <c:noMultiLvlLbl val="0"/>
      </c:catAx>
      <c:valAx>
        <c:axId val="169532032"/>
        <c:scaling>
          <c:orientation val="minMax"/>
        </c:scaling>
        <c:delete val="1"/>
        <c:axPos val="l"/>
        <c:numFmt formatCode="0.0" sourceLinked="1"/>
        <c:majorTickMark val="none"/>
        <c:minorTickMark val="none"/>
        <c:tickLblPos val="nextTo"/>
        <c:crossAx val="169529344"/>
        <c:crosses val="autoZero"/>
        <c:crossBetween val="between"/>
      </c:valAx>
    </c:plotArea>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5"/>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0-7815-4C0D-A6B9-99B797EB1C1C}"/>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1-7815-4C0D-A6B9-99B797EB1C1C}"/>
              </c:ext>
            </c:extLst>
          </c:dPt>
          <c:dLbls>
            <c:dLbl>
              <c:idx val="0"/>
              <c:numFmt formatCode="0.0%" sourceLinked="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effectLst/>
                      <a:latin typeface="+mn-lt"/>
                      <a:ea typeface="+mn-ea"/>
                      <a:cs typeface="+mn-cs"/>
                    </a:defRPr>
                  </a:pPr>
                  <a:endParaRPr lang="el-GR"/>
                </a:p>
              </c:txPr>
              <c:dLblPos val="inEnd"/>
              <c:showLegendKey val="0"/>
              <c:showVal val="0"/>
              <c:showCatName val="1"/>
              <c:showSerName val="0"/>
              <c:showPercent val="1"/>
              <c:showBubbleSize val="0"/>
              <c:extLst>
                <c:ext xmlns:c16="http://schemas.microsoft.com/office/drawing/2014/chart" uri="{C3380CC4-5D6E-409C-BE32-E72D297353CC}">
                  <c16:uniqueId val="{00000000-7815-4C0D-A6B9-99B797EB1C1C}"/>
                </c:ext>
              </c:extLst>
            </c:dLbl>
            <c:dLbl>
              <c:idx val="1"/>
              <c:numFmt formatCode="0.0%" sourceLinked="0"/>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2"/>
                      </a:solidFill>
                      <a:effectLst/>
                      <a:latin typeface="+mn-lt"/>
                      <a:ea typeface="+mn-ea"/>
                      <a:cs typeface="+mn-cs"/>
                    </a:defRPr>
                  </a:pPr>
                  <a:endParaRPr lang="el-GR"/>
                </a:p>
              </c:txPr>
              <c:dLblPos val="inEnd"/>
              <c:showLegendKey val="0"/>
              <c:showVal val="0"/>
              <c:showCatName val="1"/>
              <c:showSerName val="0"/>
              <c:showPercent val="1"/>
              <c:showBubbleSize val="0"/>
              <c:extLst>
                <c:ext xmlns:c16="http://schemas.microsoft.com/office/drawing/2014/chart" uri="{C3380CC4-5D6E-409C-BE32-E72D297353CC}">
                  <c16:uniqueId val="{00000001-7815-4C0D-A6B9-99B797EB1C1C}"/>
                </c:ext>
              </c:extLst>
            </c:dLbl>
            <c:numFmt formatCode="0.0%" sourceLinked="0"/>
            <c:spPr>
              <a:solidFill>
                <a:prstClr val="white">
                  <a:alpha val="90000"/>
                </a:prstClr>
              </a:solidFill>
              <a:ln w="12700" cap="flat" cmpd="sng" algn="ctr">
                <a:solidFill>
                  <a:srgbClr val="4F81BD"/>
                </a:solidFill>
                <a:round/>
              </a:ln>
              <a:effectLst>
                <a:outerShdw blurRad="50800" dist="38100" dir="2700000" algn="tl" rotWithShape="0">
                  <a:srgbClr val="4F81BD">
                    <a:lumMod val="75000"/>
                    <a:alpha val="40000"/>
                  </a:srgb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effectLst/>
                    <a:latin typeface="+mn-lt"/>
                    <a:ea typeface="+mn-ea"/>
                    <a:cs typeface="+mn-cs"/>
                  </a:defRPr>
                </a:pPr>
                <a:endParaRPr lang="el-GR"/>
              </a:p>
            </c:tx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Sheet1!$B$233:$B$234</c:f>
              <c:strCache>
                <c:ptCount val="2"/>
                <c:pt idx="0">
                  <c:v>ΑΝΔΡΑΣ</c:v>
                </c:pt>
                <c:pt idx="1">
                  <c:v>ΓΥΝΑΙΚΑ</c:v>
                </c:pt>
              </c:strCache>
            </c:strRef>
          </c:cat>
          <c:val>
            <c:numRef>
              <c:f>Sheet1!$E$233:$E$234</c:f>
              <c:numCache>
                <c:formatCode>0.0</c:formatCode>
                <c:ptCount val="2"/>
                <c:pt idx="0">
                  <c:v>34.339435922810466</c:v>
                </c:pt>
                <c:pt idx="1">
                  <c:v>65.66056407718952</c:v>
                </c:pt>
              </c:numCache>
            </c:numRef>
          </c:val>
          <c:extLst>
            <c:ext xmlns:c16="http://schemas.microsoft.com/office/drawing/2014/chart" uri="{C3380CC4-5D6E-409C-BE32-E72D297353CC}">
              <c16:uniqueId val="{00000000-70AE-4541-A124-14B66829100E}"/>
            </c:ext>
          </c:extLst>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Sheet1!$B$238:$B$242</c:f>
              <c:strCache>
                <c:ptCount val="5"/>
                <c:pt idx="0">
                  <c:v>17-29</c:v>
                </c:pt>
                <c:pt idx="1">
                  <c:v>30-41</c:v>
                </c:pt>
                <c:pt idx="2">
                  <c:v>42-53</c:v>
                </c:pt>
                <c:pt idx="3">
                  <c:v>54-64</c:v>
                </c:pt>
                <c:pt idx="4">
                  <c:v>65+</c:v>
                </c:pt>
              </c:strCache>
            </c:strRef>
          </c:cat>
          <c:val>
            <c:numRef>
              <c:f>Sheet1!$E$238:$E$242</c:f>
              <c:numCache>
                <c:formatCode>0.0</c:formatCode>
                <c:ptCount val="5"/>
                <c:pt idx="0">
                  <c:v>7.5045357083951831</c:v>
                </c:pt>
                <c:pt idx="1">
                  <c:v>18.703612073231074</c:v>
                </c:pt>
                <c:pt idx="2">
                  <c:v>44.070592116114142</c:v>
                </c:pt>
                <c:pt idx="3">
                  <c:v>23.541701028093897</c:v>
                </c:pt>
                <c:pt idx="4">
                  <c:v>6.1795590741657049</c:v>
                </c:pt>
              </c:numCache>
            </c:numRef>
          </c:val>
          <c:extLst>
            <c:ext xmlns:c16="http://schemas.microsoft.com/office/drawing/2014/chart" uri="{C3380CC4-5D6E-409C-BE32-E72D297353CC}">
              <c16:uniqueId val="{00000000-6451-442D-9A62-CCC8B16B8416}"/>
            </c:ext>
          </c:extLst>
        </c:ser>
        <c:dLbls>
          <c:showLegendKey val="0"/>
          <c:showVal val="0"/>
          <c:showCatName val="0"/>
          <c:showSerName val="0"/>
          <c:showPercent val="1"/>
          <c:showBubbleSize val="0"/>
          <c:showLeaderLines val="1"/>
        </c:dLbls>
      </c:pie3DChart>
    </c:plotArea>
    <c:legend>
      <c:legendPos val="t"/>
      <c:overlay val="0"/>
      <c:spPr>
        <a:solidFill>
          <a:schemeClr val="bg1"/>
        </a:solidFill>
      </c:spPr>
      <c:txPr>
        <a:bodyPr/>
        <a:lstStyle/>
        <a:p>
          <a:pPr rtl="0">
            <a:defRPr/>
          </a:pPr>
          <a:endParaRPr lang="el-GR"/>
        </a:p>
      </c:txPr>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6528300531348539"/>
          <c:y val="9.3383907174284672E-2"/>
          <c:w val="0.82038007712379057"/>
          <c:h val="0.87922606808842529"/>
        </c:manualLayout>
      </c:layout>
      <c:bar3DChart>
        <c:barDir val="bar"/>
        <c:grouping val="percentStacked"/>
        <c:varyColors val="0"/>
        <c:ser>
          <c:idx val="0"/>
          <c:order val="0"/>
          <c:tx>
            <c:strRef>
              <c:f>[OUTPUT.xls]Sheet!$B$154</c:f>
              <c:strCache>
                <c:ptCount val="1"/>
                <c:pt idx="0">
                  <c:v>ΠΟΛΥ</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[OUTPUT.xls]Sheet!$A$155:$A$160</c:f>
              <c:strCache>
                <c:ptCount val="6"/>
                <c:pt idx="0">
                  <c:v>Ν.Δ.</c:v>
                </c:pt>
                <c:pt idx="1">
                  <c:v>ΣΥΡΙΖΑ</c:v>
                </c:pt>
                <c:pt idx="2">
                  <c:v>ΚΙΝΑΛ</c:v>
                </c:pt>
                <c:pt idx="3">
                  <c:v>Κ.Κ.Ε.</c:v>
                </c:pt>
                <c:pt idx="4">
                  <c:v>ΕΛΛΗΝΙΚΗ ΛΥΣΗ</c:v>
                </c:pt>
                <c:pt idx="5">
                  <c:v>ΜΕΡΑ 25</c:v>
                </c:pt>
              </c:strCache>
            </c:strRef>
          </c:cat>
          <c:val>
            <c:numRef>
              <c:f>[OUTPUT.xls]Sheet!$B$155:$B$160</c:f>
              <c:numCache>
                <c:formatCode>#,##0.0%</c:formatCode>
                <c:ptCount val="6"/>
                <c:pt idx="0">
                  <c:v>0.33431952662721892</c:v>
                </c:pt>
                <c:pt idx="1">
                  <c:v>5.6818181818181816E-2</c:v>
                </c:pt>
                <c:pt idx="2">
                  <c:v>0.10294117647058824</c:v>
                </c:pt>
                <c:pt idx="3">
                  <c:v>2.2727272727272728E-2</c:v>
                </c:pt>
              </c:numCache>
            </c:numRef>
          </c:val>
          <c:extLst>
            <c:ext xmlns:c16="http://schemas.microsoft.com/office/drawing/2014/chart" uri="{C3380CC4-5D6E-409C-BE32-E72D297353CC}">
              <c16:uniqueId val="{00000000-0C9A-4830-848A-D2CFD2414A02}"/>
            </c:ext>
          </c:extLst>
        </c:ser>
        <c:ser>
          <c:idx val="1"/>
          <c:order val="1"/>
          <c:tx>
            <c:strRef>
              <c:f>[OUTPUT.xls]Sheet!$C$154</c:f>
              <c:strCache>
                <c:ptCount val="1"/>
                <c:pt idx="0">
                  <c:v>ΑΡΚΕΤΑ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[OUTPUT.xls]Sheet!$A$155:$A$160</c:f>
              <c:strCache>
                <c:ptCount val="6"/>
                <c:pt idx="0">
                  <c:v>Ν.Δ.</c:v>
                </c:pt>
                <c:pt idx="1">
                  <c:v>ΣΥΡΙΖΑ</c:v>
                </c:pt>
                <c:pt idx="2">
                  <c:v>ΚΙΝΑΛ</c:v>
                </c:pt>
                <c:pt idx="3">
                  <c:v>Κ.Κ.Ε.</c:v>
                </c:pt>
                <c:pt idx="4">
                  <c:v>ΕΛΛΗΝΙΚΗ ΛΥΣΗ</c:v>
                </c:pt>
                <c:pt idx="5">
                  <c:v>ΜΕΡΑ 25</c:v>
                </c:pt>
              </c:strCache>
            </c:strRef>
          </c:cat>
          <c:val>
            <c:numRef>
              <c:f>[OUTPUT.xls]Sheet!$C$155:$C$160</c:f>
              <c:numCache>
                <c:formatCode>#,##0.0%</c:formatCode>
                <c:ptCount val="6"/>
                <c:pt idx="0">
                  <c:v>0.35502958579881655</c:v>
                </c:pt>
                <c:pt idx="1">
                  <c:v>0.11363636363636363</c:v>
                </c:pt>
                <c:pt idx="2">
                  <c:v>0.32352941176470584</c:v>
                </c:pt>
                <c:pt idx="3">
                  <c:v>9.0909090909090912E-2</c:v>
                </c:pt>
                <c:pt idx="4">
                  <c:v>3.2258064516129031E-2</c:v>
                </c:pt>
                <c:pt idx="5">
                  <c:v>7.1428571428571438E-2</c:v>
                </c:pt>
              </c:numCache>
            </c:numRef>
          </c:val>
          <c:extLst>
            <c:ext xmlns:c16="http://schemas.microsoft.com/office/drawing/2014/chart" uri="{C3380CC4-5D6E-409C-BE32-E72D297353CC}">
              <c16:uniqueId val="{00000001-0C9A-4830-848A-D2CFD2414A02}"/>
            </c:ext>
          </c:extLst>
        </c:ser>
        <c:ser>
          <c:idx val="2"/>
          <c:order val="2"/>
          <c:tx>
            <c:strRef>
              <c:f>[OUTPUT.xls]Sheet!$D$154</c:f>
              <c:strCache>
                <c:ptCount val="1"/>
                <c:pt idx="0">
                  <c:v>ΛΙΓΟ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[OUTPUT.xls]Sheet!$A$155:$A$160</c:f>
              <c:strCache>
                <c:ptCount val="6"/>
                <c:pt idx="0">
                  <c:v>Ν.Δ.</c:v>
                </c:pt>
                <c:pt idx="1">
                  <c:v>ΣΥΡΙΖΑ</c:v>
                </c:pt>
                <c:pt idx="2">
                  <c:v>ΚΙΝΑΛ</c:v>
                </c:pt>
                <c:pt idx="3">
                  <c:v>Κ.Κ.Ε.</c:v>
                </c:pt>
                <c:pt idx="4">
                  <c:v>ΕΛΛΗΝΙΚΗ ΛΥΣΗ</c:v>
                </c:pt>
                <c:pt idx="5">
                  <c:v>ΜΕΡΑ 25</c:v>
                </c:pt>
              </c:strCache>
            </c:strRef>
          </c:cat>
          <c:val>
            <c:numRef>
              <c:f>[OUTPUT.xls]Sheet!$D$155:$D$160</c:f>
              <c:numCache>
                <c:formatCode>#,##0.0%</c:formatCode>
                <c:ptCount val="6"/>
                <c:pt idx="0">
                  <c:v>0.15680473372781065</c:v>
                </c:pt>
                <c:pt idx="1">
                  <c:v>0.18939393939393936</c:v>
                </c:pt>
                <c:pt idx="2">
                  <c:v>0.38235294117647056</c:v>
                </c:pt>
                <c:pt idx="3">
                  <c:v>0.29545454545454547</c:v>
                </c:pt>
                <c:pt idx="4">
                  <c:v>0.19354838709677419</c:v>
                </c:pt>
                <c:pt idx="5">
                  <c:v>0.32142857142857145</c:v>
                </c:pt>
              </c:numCache>
            </c:numRef>
          </c:val>
          <c:extLst>
            <c:ext xmlns:c16="http://schemas.microsoft.com/office/drawing/2014/chart" uri="{C3380CC4-5D6E-409C-BE32-E72D297353CC}">
              <c16:uniqueId val="{00000002-0C9A-4830-848A-D2CFD2414A02}"/>
            </c:ext>
          </c:extLst>
        </c:ser>
        <c:ser>
          <c:idx val="3"/>
          <c:order val="3"/>
          <c:tx>
            <c:strRef>
              <c:f>[OUTPUT.xls]Sheet!$E$154</c:f>
              <c:strCache>
                <c:ptCount val="1"/>
                <c:pt idx="0">
                  <c:v>ΚΑΘΟΛΟΥ</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[OUTPUT.xls]Sheet!$A$155:$A$160</c:f>
              <c:strCache>
                <c:ptCount val="6"/>
                <c:pt idx="0">
                  <c:v>Ν.Δ.</c:v>
                </c:pt>
                <c:pt idx="1">
                  <c:v>ΣΥΡΙΖΑ</c:v>
                </c:pt>
                <c:pt idx="2">
                  <c:v>ΚΙΝΑΛ</c:v>
                </c:pt>
                <c:pt idx="3">
                  <c:v>Κ.Κ.Ε.</c:v>
                </c:pt>
                <c:pt idx="4">
                  <c:v>ΕΛΛΗΝΙΚΗ ΛΥΣΗ</c:v>
                </c:pt>
                <c:pt idx="5">
                  <c:v>ΜΕΡΑ 25</c:v>
                </c:pt>
              </c:strCache>
            </c:strRef>
          </c:cat>
          <c:val>
            <c:numRef>
              <c:f>[OUTPUT.xls]Sheet!$E$155:$E$160</c:f>
              <c:numCache>
                <c:formatCode>#,##0.0%</c:formatCode>
                <c:ptCount val="6"/>
                <c:pt idx="0">
                  <c:v>0.14201183431952663</c:v>
                </c:pt>
                <c:pt idx="1">
                  <c:v>0.63636363636363635</c:v>
                </c:pt>
                <c:pt idx="2">
                  <c:v>0.19117647058823528</c:v>
                </c:pt>
                <c:pt idx="3">
                  <c:v>0.59090909090909094</c:v>
                </c:pt>
                <c:pt idx="4">
                  <c:v>0.77419354838709675</c:v>
                </c:pt>
                <c:pt idx="5">
                  <c:v>0.60714285714285721</c:v>
                </c:pt>
              </c:numCache>
            </c:numRef>
          </c:val>
          <c:extLst>
            <c:ext xmlns:c16="http://schemas.microsoft.com/office/drawing/2014/chart" uri="{C3380CC4-5D6E-409C-BE32-E72D297353CC}">
              <c16:uniqueId val="{00000003-0C9A-4830-848A-D2CFD2414A02}"/>
            </c:ext>
          </c:extLst>
        </c:ser>
        <c:ser>
          <c:idx val="4"/>
          <c:order val="4"/>
          <c:tx>
            <c:strRef>
              <c:f>[OUTPUT.xls]Sheet!$F$154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[OUTPUT.xls]Sheet!$A$155:$A$160</c:f>
              <c:strCache>
                <c:ptCount val="6"/>
                <c:pt idx="0">
                  <c:v>Ν.Δ.</c:v>
                </c:pt>
                <c:pt idx="1">
                  <c:v>ΣΥΡΙΖΑ</c:v>
                </c:pt>
                <c:pt idx="2">
                  <c:v>ΚΙΝΑΛ</c:v>
                </c:pt>
                <c:pt idx="3">
                  <c:v>Κ.Κ.Ε.</c:v>
                </c:pt>
                <c:pt idx="4">
                  <c:v>ΕΛΛΗΝΙΚΗ ΛΥΣΗ</c:v>
                </c:pt>
                <c:pt idx="5">
                  <c:v>ΜΕΡΑ 25</c:v>
                </c:pt>
              </c:strCache>
            </c:strRef>
          </c:cat>
          <c:val>
            <c:numRef>
              <c:f>[OUTPUT.xls]Sheet!$F$155:$F$160</c:f>
              <c:numCache>
                <c:formatCode>#,##0.0%</c:formatCode>
                <c:ptCount val="6"/>
                <c:pt idx="0">
                  <c:v>1.1834319526627219E-2</c:v>
                </c:pt>
                <c:pt idx="1">
                  <c:v>3.787878787878788E-3</c:v>
                </c:pt>
              </c:numCache>
            </c:numRef>
          </c:val>
          <c:extLst>
            <c:ext xmlns:c16="http://schemas.microsoft.com/office/drawing/2014/chart" uri="{C3380CC4-5D6E-409C-BE32-E72D297353CC}">
              <c16:uniqueId val="{00000004-0C9A-4830-848A-D2CFD2414A02}"/>
            </c:ext>
          </c:extLst>
        </c:ser>
        <c:dLbls>
          <c:showLegendKey val="0"/>
          <c:showVal val="1"/>
          <c:showCatName val="0"/>
          <c:showSerName val="0"/>
          <c:showPercent val="0"/>
          <c:showBubbleSize val="0"/>
        </c:dLbls>
        <c:gapWidth val="95"/>
        <c:gapDepth val="95"/>
        <c:shape val="box"/>
        <c:axId val="166953344"/>
        <c:axId val="166954880"/>
        <c:axId val="0"/>
      </c:bar3DChart>
      <c:catAx>
        <c:axId val="166953344"/>
        <c:scaling>
          <c:orientation val="maxMin"/>
        </c:scaling>
        <c:delete val="0"/>
        <c:axPos val="l"/>
        <c:numFmt formatCode="General" sourceLinked="0"/>
        <c:majorTickMark val="none"/>
        <c:minorTickMark val="none"/>
        <c:tickLblPos val="nextTo"/>
        <c:crossAx val="166954880"/>
        <c:crosses val="autoZero"/>
        <c:auto val="1"/>
        <c:lblAlgn val="ctr"/>
        <c:lblOffset val="100"/>
        <c:noMultiLvlLbl val="0"/>
      </c:catAx>
      <c:valAx>
        <c:axId val="166954880"/>
        <c:scaling>
          <c:orientation val="minMax"/>
        </c:scaling>
        <c:delete val="1"/>
        <c:axPos val="t"/>
        <c:numFmt formatCode="0%" sourceLinked="1"/>
        <c:majorTickMark val="out"/>
        <c:minorTickMark val="none"/>
        <c:tickLblPos val="nextTo"/>
        <c:crossAx val="166953344"/>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Sheet1!$B$246:$B$249</c:f>
              <c:strCache>
                <c:ptCount val="4"/>
                <c:pt idx="0">
                  <c:v>ΚΑΛYΤΕΡΑ</c:v>
                </c:pt>
                <c:pt idx="1">
                  <c:v>ΤΑ ΙΔΙΑ</c:v>
                </c:pt>
                <c:pt idx="2">
                  <c:v>ΧΕΙΡΟΤΕΡΑ</c:v>
                </c:pt>
                <c:pt idx="3">
                  <c:v>ΔΓ/ΔΑ</c:v>
                </c:pt>
              </c:strCache>
            </c:strRef>
          </c:cat>
          <c:val>
            <c:numRef>
              <c:f>Sheet1!$E$246:$E$249</c:f>
              <c:numCache>
                <c:formatCode>0.0</c:formatCode>
                <c:ptCount val="4"/>
                <c:pt idx="0">
                  <c:v>9.1538842157347826</c:v>
                </c:pt>
                <c:pt idx="1">
                  <c:v>53.279454615426914</c:v>
                </c:pt>
                <c:pt idx="2">
                  <c:v>33.663203034801249</c:v>
                </c:pt>
                <c:pt idx="3">
                  <c:v>3.9034581340370544</c:v>
                </c:pt>
              </c:numCache>
            </c:numRef>
          </c:val>
          <c:extLst>
            <c:ext xmlns:c16="http://schemas.microsoft.com/office/drawing/2014/chart" uri="{C3380CC4-5D6E-409C-BE32-E72D297353CC}">
              <c16:uniqueId val="{00000000-30E6-4952-8406-1912FF8D2772}"/>
            </c:ext>
          </c:extLst>
        </c:ser>
        <c:dLbls>
          <c:showLegendKey val="0"/>
          <c:showVal val="0"/>
          <c:showCatName val="0"/>
          <c:showSerName val="0"/>
          <c:showPercent val="1"/>
          <c:showBubbleSize val="0"/>
          <c:showLeaderLines val="1"/>
        </c:dLbls>
      </c:pie3DChart>
    </c:plotArea>
    <c:legend>
      <c:legendPos val="t"/>
      <c:overlay val="0"/>
      <c:txPr>
        <a:bodyPr/>
        <a:lstStyle/>
        <a:p>
          <a:pPr rtl="0">
            <a:defRPr/>
          </a:pPr>
          <a:endParaRPr lang="el-GR"/>
        </a:p>
      </c:txPr>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197" b="1" i="0" u="none" strike="noStrike" kern="1200" baseline="0">
                    <a:solidFill>
                      <a:schemeClr val="lt1"/>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Sheet1!$B$253:$B$257</c:f>
              <c:strCache>
                <c:ptCount val="5"/>
                <c:pt idx="0">
                  <c:v>Κ. Μητσοτάκης</c:v>
                </c:pt>
                <c:pt idx="1">
                  <c:v>Α. Τσίπρας</c:v>
                </c:pt>
                <c:pt idx="2">
                  <c:v>Κανένας από τους δύο</c:v>
                </c:pt>
                <c:pt idx="3">
                  <c:v>Άλλον</c:v>
                </c:pt>
                <c:pt idx="4">
                  <c:v>ΔΓ/ΔΑ</c:v>
                </c:pt>
              </c:strCache>
            </c:strRef>
          </c:cat>
          <c:val>
            <c:numRef>
              <c:f>Sheet1!$E$253:$E$257</c:f>
              <c:numCache>
                <c:formatCode>0.0</c:formatCode>
                <c:ptCount val="5"/>
                <c:pt idx="0">
                  <c:v>21.507504535708396</c:v>
                </c:pt>
                <c:pt idx="1">
                  <c:v>20.210017043267904</c:v>
                </c:pt>
                <c:pt idx="2">
                  <c:v>49.942272802243124</c:v>
                </c:pt>
                <c:pt idx="3">
                  <c:v>3.8979603056792569</c:v>
                </c:pt>
                <c:pt idx="4">
                  <c:v>4.4422453131013251</c:v>
                </c:pt>
              </c:numCache>
            </c:numRef>
          </c:val>
          <c:extLst>
            <c:ext xmlns:c16="http://schemas.microsoft.com/office/drawing/2014/chart" uri="{C3380CC4-5D6E-409C-BE32-E72D297353CC}">
              <c16:uniqueId val="{00000000-6720-4DF2-BA95-1984C5C1A317}"/>
            </c:ext>
          </c:extLst>
        </c:ser>
        <c:dLbls>
          <c:showLegendKey val="0"/>
          <c:showVal val="1"/>
          <c:showCatName val="0"/>
          <c:showSerName val="0"/>
          <c:showPercent val="0"/>
          <c:showBubbleSize val="0"/>
        </c:dLbls>
        <c:gapWidth val="84"/>
        <c:gapDepth val="53"/>
        <c:shape val="box"/>
        <c:axId val="169984000"/>
        <c:axId val="169986688"/>
        <c:axId val="0"/>
      </c:bar3DChart>
      <c:catAx>
        <c:axId val="169984000"/>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l-GR"/>
          </a:p>
        </c:txPr>
        <c:crossAx val="169986688"/>
        <c:crosses val="autoZero"/>
        <c:auto val="1"/>
        <c:lblAlgn val="ctr"/>
        <c:lblOffset val="100"/>
        <c:noMultiLvlLbl val="0"/>
      </c:catAx>
      <c:valAx>
        <c:axId val="169986688"/>
        <c:scaling>
          <c:orientation val="minMax"/>
        </c:scaling>
        <c:delete val="1"/>
        <c:axPos val="l"/>
        <c:numFmt formatCode="0.0" sourceLinked="1"/>
        <c:majorTickMark val="out"/>
        <c:minorTickMark val="none"/>
        <c:tickLblPos val="nextTo"/>
        <c:crossAx val="169984000"/>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b="1"/>
      </a:pPr>
      <a:endParaRPr lang="el-GR"/>
    </a:p>
  </c:txPr>
  <c:externalData r:id="rId3">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197" b="1" i="0" u="none" strike="noStrike" kern="1200" baseline="0">
                    <a:solidFill>
                      <a:schemeClr val="lt1"/>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Sheet1!$B$261:$B$275</c:f>
              <c:strCache>
                <c:ptCount val="15"/>
                <c:pt idx="0">
                  <c:v>Ν.Δ.</c:v>
                </c:pt>
                <c:pt idx="1">
                  <c:v>ΣΥΡΙΖΑ</c:v>
                </c:pt>
                <c:pt idx="2">
                  <c:v>ΚΙΝΑΛ</c:v>
                </c:pt>
                <c:pt idx="3">
                  <c:v>Κ.Κ.Ε.</c:v>
                </c:pt>
                <c:pt idx="4">
                  <c:v>ΕΛΛΗΝΙΚΗ ΛΥΣΗ</c:v>
                </c:pt>
                <c:pt idx="5">
                  <c:v>ΜΕΡΑ 25</c:v>
                </c:pt>
                <c:pt idx="6">
                  <c:v>ΕΝΩΣΗ ΚΕΝΤΡΩΩΝ</c:v>
                </c:pt>
                <c:pt idx="7">
                  <c:v>ΧΡΥΣΗ ΑΥΓΗ</c:v>
                </c:pt>
                <c:pt idx="8">
                  <c:v>ΠΛΕΥΣΗ ΕΛΕΥΘΕΡΙΑΣ</c:v>
                </c:pt>
                <c:pt idx="9">
                  <c:v>ΔΗΜΙΟΥΡΓΙΑ ΞΑΝΑ</c:v>
                </c:pt>
                <c:pt idx="10">
                  <c:v>ΛΕΥΚΟ</c:v>
                </c:pt>
                <c:pt idx="11">
                  <c:v>ΆΚΥΡΟ</c:v>
                </c:pt>
                <c:pt idx="12">
                  <c:v>ΑΠΟΧΗ</c:v>
                </c:pt>
                <c:pt idx="13">
                  <c:v>ΔΓ/ΔΑ</c:v>
                </c:pt>
                <c:pt idx="14">
                  <c:v>ΆΛΛΟ</c:v>
                </c:pt>
              </c:strCache>
            </c:strRef>
          </c:cat>
          <c:val>
            <c:numRef>
              <c:f>Sheet1!$E$261:$E$275</c:f>
              <c:numCache>
                <c:formatCode>0.0</c:formatCode>
                <c:ptCount val="15"/>
                <c:pt idx="0">
                  <c:v>20.930232558139537</c:v>
                </c:pt>
                <c:pt idx="1">
                  <c:v>21.276595744680844</c:v>
                </c:pt>
                <c:pt idx="2">
                  <c:v>5.7397328055418102</c:v>
                </c:pt>
                <c:pt idx="3">
                  <c:v>3.3316839848259936</c:v>
                </c:pt>
                <c:pt idx="4">
                  <c:v>3.1007751937984498</c:v>
                </c:pt>
                <c:pt idx="5">
                  <c:v>3.1887404475232284</c:v>
                </c:pt>
                <c:pt idx="6">
                  <c:v>2.8698664027709055</c:v>
                </c:pt>
                <c:pt idx="7">
                  <c:v>4.5192149101105068</c:v>
                </c:pt>
                <c:pt idx="8">
                  <c:v>1.1325526417065261</c:v>
                </c:pt>
                <c:pt idx="9">
                  <c:v>0.68173071636703508</c:v>
                </c:pt>
                <c:pt idx="10">
                  <c:v>1.649348507339601</c:v>
                </c:pt>
                <c:pt idx="11">
                  <c:v>1.649348507339601</c:v>
                </c:pt>
                <c:pt idx="12">
                  <c:v>10.99565671559734</c:v>
                </c:pt>
                <c:pt idx="13">
                  <c:v>15.943702237616144</c:v>
                </c:pt>
                <c:pt idx="14">
                  <c:v>2.9908186266424761</c:v>
                </c:pt>
              </c:numCache>
            </c:numRef>
          </c:val>
          <c:extLst>
            <c:ext xmlns:c16="http://schemas.microsoft.com/office/drawing/2014/chart" uri="{C3380CC4-5D6E-409C-BE32-E72D297353CC}">
              <c16:uniqueId val="{00000000-2282-441A-80BA-CC419744A4B8}"/>
            </c:ext>
          </c:extLst>
        </c:ser>
        <c:dLbls>
          <c:showLegendKey val="0"/>
          <c:showVal val="1"/>
          <c:showCatName val="0"/>
          <c:showSerName val="0"/>
          <c:showPercent val="0"/>
          <c:showBubbleSize val="0"/>
        </c:dLbls>
        <c:gapWidth val="84"/>
        <c:gapDepth val="53"/>
        <c:shape val="box"/>
        <c:axId val="167464960"/>
        <c:axId val="167466496"/>
        <c:axId val="0"/>
      </c:bar3DChart>
      <c:catAx>
        <c:axId val="167464960"/>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l-GR"/>
          </a:p>
        </c:txPr>
        <c:crossAx val="167466496"/>
        <c:crosses val="autoZero"/>
        <c:auto val="1"/>
        <c:lblAlgn val="ctr"/>
        <c:lblOffset val="100"/>
        <c:noMultiLvlLbl val="0"/>
      </c:catAx>
      <c:valAx>
        <c:axId val="167466496"/>
        <c:scaling>
          <c:orientation val="minMax"/>
        </c:scaling>
        <c:delete val="1"/>
        <c:axPos val="l"/>
        <c:numFmt formatCode="0.0" sourceLinked="1"/>
        <c:majorTickMark val="out"/>
        <c:minorTickMark val="none"/>
        <c:tickLblPos val="nextTo"/>
        <c:crossAx val="167464960"/>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b="1"/>
      </a:pPr>
      <a:endParaRPr lang="el-GR"/>
    </a:p>
  </c:txPr>
  <c:externalData r:id="rId3">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197" b="1" i="0" u="none" strike="noStrike" kern="1200" baseline="0">
                    <a:solidFill>
                      <a:schemeClr val="lt1"/>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Sheet1!$B$280:$B$294</c:f>
              <c:strCache>
                <c:ptCount val="15"/>
                <c:pt idx="0">
                  <c:v>Ν.Δ.- ΣΥΡΙΖΑ</c:v>
                </c:pt>
                <c:pt idx="1">
                  <c:v>Ν.Δ.- ΠΑΣΟΚ</c:v>
                </c:pt>
                <c:pt idx="2">
                  <c:v>Ν.Δ.- ΕΛΛΗΝΙΚΗ ΛΥΣΗ</c:v>
                </c:pt>
                <c:pt idx="3">
                  <c:v>Ν.Δ.- ΚΚΕ</c:v>
                </c:pt>
                <c:pt idx="4">
                  <c:v>Ν.Δ. – ΕΛΛΗΝΕΣ ΓΙΑ ΤΗΝ ΠΑΤΡΙΔΑ</c:v>
                </c:pt>
                <c:pt idx="5">
                  <c:v>Ν.Δ.- ΔΗΜΙΟΥΡΓΙΑ</c:v>
                </c:pt>
                <c:pt idx="6">
                  <c:v>Ν.Δ. – ΛΕΥΚΟ /ΑΚΥΡΟ ή ΑΠΟΧΗ</c:v>
                </c:pt>
                <c:pt idx="7">
                  <c:v>ΣΥΡΙΖΑ- ΠΑΣΟΚ</c:v>
                </c:pt>
                <c:pt idx="8">
                  <c:v>ΣΥΡΙΖΑ – ΚΚΕ</c:v>
                </c:pt>
                <c:pt idx="9">
                  <c:v>ΣΥΡΙΖΑ – ΜΕΡΑ 25</c:v>
                </c:pt>
                <c:pt idx="10">
                  <c:v>ΣΥΡΙΖΑ - ΠΛΕΥΣΗ ΕΛΕΥΘΕΡΙΑΣ</c:v>
                </c:pt>
                <c:pt idx="11">
                  <c:v>ΣΥΡΙΖΑ – ΑΝΤΑΡΣΥΑ</c:v>
                </c:pt>
                <c:pt idx="12">
                  <c:v>ΣΥΡΙΖΑ – ΛΕΥΚΟ/ΑΚΥΡΟ ή ΑΠΟΧΗ</c:v>
                </c:pt>
                <c:pt idx="13">
                  <c:v>Άλλο</c:v>
                </c:pt>
                <c:pt idx="14">
                  <c:v>ΔΓ/ΔΑ</c:v>
                </c:pt>
              </c:strCache>
            </c:strRef>
          </c:cat>
          <c:val>
            <c:numRef>
              <c:f>Sheet1!$E$280:$E$294</c:f>
              <c:numCache>
                <c:formatCode>0.0</c:formatCode>
                <c:ptCount val="15"/>
                <c:pt idx="0">
                  <c:v>5.7397328055418129</c:v>
                </c:pt>
                <c:pt idx="1">
                  <c:v>4.6896475892022664</c:v>
                </c:pt>
                <c:pt idx="2">
                  <c:v>3.0402990818626652</c:v>
                </c:pt>
                <c:pt idx="3">
                  <c:v>0.44532409698169229</c:v>
                </c:pt>
                <c:pt idx="4">
                  <c:v>1.7043267909175877</c:v>
                </c:pt>
                <c:pt idx="5">
                  <c:v>1.4734179998900436</c:v>
                </c:pt>
                <c:pt idx="6">
                  <c:v>5.0744955742481723</c:v>
                </c:pt>
                <c:pt idx="7">
                  <c:v>1.7373137610643798</c:v>
                </c:pt>
                <c:pt idx="8">
                  <c:v>1.9022486117983397</c:v>
                </c:pt>
                <c:pt idx="9">
                  <c:v>1.1875309252845128</c:v>
                </c:pt>
                <c:pt idx="10">
                  <c:v>2.5894771565231736</c:v>
                </c:pt>
                <c:pt idx="11">
                  <c:v>1.0830721864863382</c:v>
                </c:pt>
                <c:pt idx="12">
                  <c:v>18.571664192643901</c:v>
                </c:pt>
                <c:pt idx="13">
                  <c:v>34.125020616856339</c:v>
                </c:pt>
                <c:pt idx="14">
                  <c:v>16.636428610698776</c:v>
                </c:pt>
              </c:numCache>
            </c:numRef>
          </c:val>
          <c:extLst>
            <c:ext xmlns:c16="http://schemas.microsoft.com/office/drawing/2014/chart" uri="{C3380CC4-5D6E-409C-BE32-E72D297353CC}">
              <c16:uniqueId val="{00000000-4DFC-41D9-8777-E98A040A9A06}"/>
            </c:ext>
          </c:extLst>
        </c:ser>
        <c:dLbls>
          <c:showLegendKey val="0"/>
          <c:showVal val="1"/>
          <c:showCatName val="0"/>
          <c:showSerName val="0"/>
          <c:showPercent val="0"/>
          <c:showBubbleSize val="0"/>
        </c:dLbls>
        <c:gapWidth val="84"/>
        <c:gapDepth val="53"/>
        <c:shape val="box"/>
        <c:axId val="167475072"/>
        <c:axId val="167492992"/>
        <c:axId val="0"/>
      </c:bar3DChart>
      <c:catAx>
        <c:axId val="167475072"/>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l-GR"/>
          </a:p>
        </c:txPr>
        <c:crossAx val="167492992"/>
        <c:crosses val="autoZero"/>
        <c:auto val="1"/>
        <c:lblAlgn val="ctr"/>
        <c:lblOffset val="100"/>
        <c:noMultiLvlLbl val="0"/>
      </c:catAx>
      <c:valAx>
        <c:axId val="167492992"/>
        <c:scaling>
          <c:orientation val="minMax"/>
        </c:scaling>
        <c:delete val="1"/>
        <c:axPos val="l"/>
        <c:numFmt formatCode="0.0" sourceLinked="1"/>
        <c:majorTickMark val="out"/>
        <c:minorTickMark val="none"/>
        <c:tickLblPos val="nextTo"/>
        <c:crossAx val="167475072"/>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b="1"/>
      </a:pPr>
      <a:endParaRPr lang="el-GR"/>
    </a:p>
  </c:txPr>
  <c:externalData r:id="rId3">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anchor="ctr" anchorCtr="1"/>
              <a:lstStyle/>
              <a:p>
                <a:pPr>
                  <a:defRPr sz="1197" b="1" i="0" u="none" strike="noStrike" kern="1200" baseline="0">
                    <a:solidFill>
                      <a:schemeClr val="lt1"/>
                    </a:solidFill>
                    <a:latin typeface="+mn-lt"/>
                    <a:ea typeface="+mn-ea"/>
                    <a:cs typeface="+mn-cs"/>
                  </a:defRPr>
                </a:pPr>
                <a:endParaRPr lang="el-GR"/>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Sheet1!$B$300:$B$312</c:f>
              <c:strCache>
                <c:ptCount val="13"/>
                <c:pt idx="0">
                  <c:v>Ν.Δ.</c:v>
                </c:pt>
                <c:pt idx="1">
                  <c:v>ΣΥΡΙΖΑ</c:v>
                </c:pt>
                <c:pt idx="2">
                  <c:v>ΠΑΣΟΚ-ΚΙΝΑΛ</c:v>
                </c:pt>
                <c:pt idx="3">
                  <c:v>ΚΚΕ</c:v>
                </c:pt>
                <c:pt idx="4">
                  <c:v>ΕΛΛΗΝΙΚΗ ΛΥΣΗ</c:v>
                </c:pt>
                <c:pt idx="5">
                  <c:v>ΜΕΡΑ 25</c:v>
                </c:pt>
                <c:pt idx="6">
                  <c:v>ΕΑΝ</c:v>
                </c:pt>
                <c:pt idx="7">
                  <c:v>ΕΘΝΙΚΗ ΔΗΜΙΟΥΡΓΙΑ</c:v>
                </c:pt>
                <c:pt idx="8">
                  <c:v>ΠΛΕΥΣΗ ΕΛΕΥΘΕΡΙΑΣ</c:v>
                </c:pt>
                <c:pt idx="9">
                  <c:v>ΛΕΥΚΟ/ΑΚΥΡΟ</c:v>
                </c:pt>
                <c:pt idx="10">
                  <c:v>ΑΝΑΠΟΦΑΣΙΣΤΟΙ</c:v>
                </c:pt>
                <c:pt idx="11">
                  <c:v>ΑΛΛΟ</c:v>
                </c:pt>
                <c:pt idx="12">
                  <c:v>ΔΓ/ΔΑ</c:v>
                </c:pt>
              </c:strCache>
            </c:strRef>
          </c:cat>
          <c:val>
            <c:numRef>
              <c:f>Sheet1!$E$300:$E$312</c:f>
              <c:numCache>
                <c:formatCode>0.0</c:formatCode>
                <c:ptCount val="13"/>
                <c:pt idx="0">
                  <c:v>8.0048380889548625</c:v>
                </c:pt>
                <c:pt idx="1">
                  <c:v>6.8887789323217312</c:v>
                </c:pt>
                <c:pt idx="2">
                  <c:v>4.1948430370003829</c:v>
                </c:pt>
                <c:pt idx="3">
                  <c:v>3.5186101489911468</c:v>
                </c:pt>
                <c:pt idx="4">
                  <c:v>2.6389576117433604</c:v>
                </c:pt>
                <c:pt idx="5">
                  <c:v>1.1875309252845123</c:v>
                </c:pt>
                <c:pt idx="6">
                  <c:v>0.44532409698169206</c:v>
                </c:pt>
                <c:pt idx="7">
                  <c:v>0.44532409698169206</c:v>
                </c:pt>
                <c:pt idx="8">
                  <c:v>3.1392599923030389</c:v>
                </c:pt>
                <c:pt idx="9">
                  <c:v>0.54978283577986675</c:v>
                </c:pt>
                <c:pt idx="10">
                  <c:v>56.308758040573984</c:v>
                </c:pt>
                <c:pt idx="11">
                  <c:v>3.3151904997525965</c:v>
                </c:pt>
                <c:pt idx="12">
                  <c:v>9.3628016933311304</c:v>
                </c:pt>
              </c:numCache>
            </c:numRef>
          </c:val>
          <c:extLst>
            <c:ext xmlns:c16="http://schemas.microsoft.com/office/drawing/2014/chart" uri="{C3380CC4-5D6E-409C-BE32-E72D297353CC}">
              <c16:uniqueId val="{00000000-64C7-4ACA-AE09-885B4B1DA3C6}"/>
            </c:ext>
          </c:extLst>
        </c:ser>
        <c:dLbls>
          <c:showLegendKey val="0"/>
          <c:showVal val="1"/>
          <c:showCatName val="0"/>
          <c:showSerName val="0"/>
          <c:showPercent val="0"/>
          <c:showBubbleSize val="0"/>
        </c:dLbls>
        <c:gapWidth val="84"/>
        <c:gapDepth val="53"/>
        <c:shape val="box"/>
        <c:axId val="167510784"/>
        <c:axId val="167511936"/>
        <c:axId val="0"/>
      </c:bar3DChart>
      <c:catAx>
        <c:axId val="167510784"/>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75000"/>
                  </a:schemeClr>
                </a:solidFill>
                <a:latin typeface="+mn-lt"/>
                <a:ea typeface="+mn-ea"/>
                <a:cs typeface="+mn-cs"/>
              </a:defRPr>
            </a:pPr>
            <a:endParaRPr lang="el-GR"/>
          </a:p>
        </c:txPr>
        <c:crossAx val="167511936"/>
        <c:crosses val="autoZero"/>
        <c:auto val="1"/>
        <c:lblAlgn val="ctr"/>
        <c:lblOffset val="100"/>
        <c:noMultiLvlLbl val="0"/>
      </c:catAx>
      <c:valAx>
        <c:axId val="167511936"/>
        <c:scaling>
          <c:orientation val="minMax"/>
        </c:scaling>
        <c:delete val="1"/>
        <c:axPos val="l"/>
        <c:numFmt formatCode="0.0" sourceLinked="1"/>
        <c:majorTickMark val="out"/>
        <c:minorTickMark val="none"/>
        <c:tickLblPos val="nextTo"/>
        <c:crossAx val="167510784"/>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b="1"/>
      </a:pPr>
      <a:endParaRPr lang="el-GR"/>
    </a:p>
  </c:txPr>
  <c:externalData r:id="rId3">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5"/>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0-1E78-4BE7-99E0-C799C314A6C2}"/>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1-1E78-4BE7-99E0-C799C314A6C2}"/>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c:ext xmlns:c16="http://schemas.microsoft.com/office/drawing/2014/chart" uri="{C3380CC4-5D6E-409C-BE32-E72D297353CC}">
                <c16:uniqueId val="{00000002-1E78-4BE7-99E0-C799C314A6C2}"/>
              </c:ext>
            </c:extLst>
          </c:dPt>
          <c:dLbls>
            <c:dLbl>
              <c:idx val="0"/>
              <c:numFmt formatCode="0.0%" sourceLinked="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effectLst/>
                      <a:latin typeface="+mn-lt"/>
                      <a:ea typeface="+mn-ea"/>
                      <a:cs typeface="+mn-cs"/>
                    </a:defRPr>
                  </a:pPr>
                  <a:endParaRPr lang="el-GR"/>
                </a:p>
              </c:txPr>
              <c:dLblPos val="inEnd"/>
              <c:showLegendKey val="0"/>
              <c:showVal val="0"/>
              <c:showCatName val="1"/>
              <c:showSerName val="0"/>
              <c:showPercent val="1"/>
              <c:showBubbleSize val="0"/>
              <c:extLst>
                <c:ext xmlns:c16="http://schemas.microsoft.com/office/drawing/2014/chart" uri="{C3380CC4-5D6E-409C-BE32-E72D297353CC}">
                  <c16:uniqueId val="{00000000-1E78-4BE7-99E0-C799C314A6C2}"/>
                </c:ext>
              </c:extLst>
            </c:dLbl>
            <c:dLbl>
              <c:idx val="1"/>
              <c:numFmt formatCode="0.0%" sourceLinked="0"/>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2"/>
                      </a:solidFill>
                      <a:effectLst/>
                      <a:latin typeface="+mn-lt"/>
                      <a:ea typeface="+mn-ea"/>
                      <a:cs typeface="+mn-cs"/>
                    </a:defRPr>
                  </a:pPr>
                  <a:endParaRPr lang="el-GR"/>
                </a:p>
              </c:txPr>
              <c:dLblPos val="inEnd"/>
              <c:showLegendKey val="0"/>
              <c:showVal val="0"/>
              <c:showCatName val="1"/>
              <c:showSerName val="0"/>
              <c:showPercent val="1"/>
              <c:showBubbleSize val="0"/>
              <c:extLst>
                <c:ext xmlns:c16="http://schemas.microsoft.com/office/drawing/2014/chart" uri="{C3380CC4-5D6E-409C-BE32-E72D297353CC}">
                  <c16:uniqueId val="{00000001-1E78-4BE7-99E0-C799C314A6C2}"/>
                </c:ext>
              </c:extLst>
            </c:dLbl>
            <c:dLbl>
              <c:idx val="2"/>
              <c:numFmt formatCode="0.0%" sourceLinked="0"/>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3"/>
                      </a:solidFill>
                      <a:effectLst/>
                      <a:latin typeface="+mn-lt"/>
                      <a:ea typeface="+mn-ea"/>
                      <a:cs typeface="+mn-cs"/>
                    </a:defRPr>
                  </a:pPr>
                  <a:endParaRPr lang="el-GR"/>
                </a:p>
              </c:txPr>
              <c:dLblPos val="inEnd"/>
              <c:showLegendKey val="0"/>
              <c:showVal val="0"/>
              <c:showCatName val="1"/>
              <c:showSerName val="0"/>
              <c:showPercent val="1"/>
              <c:showBubbleSize val="0"/>
              <c:extLst>
                <c:ext xmlns:c16="http://schemas.microsoft.com/office/drawing/2014/chart" uri="{C3380CC4-5D6E-409C-BE32-E72D297353CC}">
                  <c16:uniqueId val="{00000002-1E78-4BE7-99E0-C799C314A6C2}"/>
                </c:ext>
              </c:extLst>
            </c:dLbl>
            <c:numFmt formatCode="0.0%" sourceLinked="0"/>
            <c:spPr>
              <a:solidFill>
                <a:prstClr val="white">
                  <a:alpha val="90000"/>
                </a:prstClr>
              </a:solidFill>
              <a:ln w="12700" cap="flat" cmpd="sng" algn="ctr">
                <a:solidFill>
                  <a:srgbClr val="4F81BD"/>
                </a:solidFill>
                <a:round/>
              </a:ln>
              <a:effectLst>
                <a:outerShdw blurRad="50800" dist="38100" dir="2700000" algn="tl" rotWithShape="0">
                  <a:srgbClr val="4F81BD">
                    <a:lumMod val="75000"/>
                    <a:alpha val="40000"/>
                  </a:srgbClr>
                </a:outerShdw>
              </a:effectLst>
            </c:spPr>
            <c:txPr>
              <a:bodyPr rot="0" spcFirstLastPara="1" vertOverflow="clip" horzOverflow="clip" vert="horz" wrap="square" lIns="38100" tIns="19050" rIns="38100" bIns="19050" anchor="ctr" anchorCtr="1">
                <a:spAutoFit/>
              </a:bodyPr>
              <a:lstStyle/>
              <a:p>
                <a:pPr>
                  <a:defRPr sz="1330" b="1" i="0" u="none" strike="noStrike" kern="1200" baseline="0">
                    <a:solidFill>
                      <a:schemeClr val="accent1"/>
                    </a:solidFill>
                    <a:effectLst/>
                    <a:latin typeface="+mn-lt"/>
                    <a:ea typeface="+mn-ea"/>
                    <a:cs typeface="+mn-cs"/>
                  </a:defRPr>
                </a:pPr>
                <a:endParaRPr lang="el-GR"/>
              </a:p>
            </c:txPr>
            <c:dLblPos val="in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strRef>
              <c:f>Sheet1!$B$317:$B$319</c:f>
              <c:strCache>
                <c:ptCount val="3"/>
                <c:pt idx="0">
                  <c:v>ΠΟΛΥ</c:v>
                </c:pt>
                <c:pt idx="1">
                  <c:v>ΑΡΚΕΤΑ</c:v>
                </c:pt>
                <c:pt idx="2">
                  <c:v>ΛΙΓΟ</c:v>
                </c:pt>
              </c:strCache>
            </c:strRef>
          </c:cat>
          <c:val>
            <c:numRef>
              <c:f>Sheet1!$E$317:$E$319</c:f>
              <c:numCache>
                <c:formatCode>0.0</c:formatCode>
                <c:ptCount val="3"/>
                <c:pt idx="0">
                  <c:v>73.538328280640968</c:v>
                </c:pt>
                <c:pt idx="1">
                  <c:v>18.622780424426164</c:v>
                </c:pt>
                <c:pt idx="2">
                  <c:v>7.8388912949328731</c:v>
                </c:pt>
              </c:numCache>
            </c:numRef>
          </c:val>
          <c:extLst>
            <c:ext xmlns:c16="http://schemas.microsoft.com/office/drawing/2014/chart" uri="{C3380CC4-5D6E-409C-BE32-E72D297353CC}">
              <c16:uniqueId val="{00000000-B9C0-41DB-8205-B03C470705F1}"/>
            </c:ext>
          </c:extLst>
        </c:ser>
        <c:dLbls>
          <c:dLblPos val="inEnd"/>
          <c:showLegendKey val="0"/>
          <c:showVal val="0"/>
          <c:showCatName val="0"/>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l-G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[OUTPUT.xls]Sheet!$B$154</c:f>
              <c:strCache>
                <c:ptCount val="1"/>
                <c:pt idx="0">
                  <c:v>ΠΟΛΥ</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[OUTPUT.xls]Sheet!$A$177:$A$183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[OUTPUT.xls]Sheet!$B$177:$B$183</c:f>
              <c:numCache>
                <c:formatCode>#,##0.0%</c:formatCode>
                <c:ptCount val="7"/>
                <c:pt idx="0">
                  <c:v>6.9444444444444441E-3</c:v>
                </c:pt>
                <c:pt idx="1">
                  <c:v>3.0674846625766871E-2</c:v>
                </c:pt>
                <c:pt idx="2">
                  <c:v>0.13551401869158877</c:v>
                </c:pt>
                <c:pt idx="3">
                  <c:v>0.3354430379746835</c:v>
                </c:pt>
                <c:pt idx="4">
                  <c:v>0.3307086614173228</c:v>
                </c:pt>
                <c:pt idx="5">
                  <c:v>7.7464788732394374E-2</c:v>
                </c:pt>
                <c:pt idx="6">
                  <c:v>7.1428571428571438E-2</c:v>
                </c:pt>
              </c:numCache>
            </c:numRef>
          </c:val>
          <c:extLst>
            <c:ext xmlns:c16="http://schemas.microsoft.com/office/drawing/2014/chart" uri="{C3380CC4-5D6E-409C-BE32-E72D297353CC}">
              <c16:uniqueId val="{00000000-A7CB-41E4-A8B2-6AE63C9053A4}"/>
            </c:ext>
          </c:extLst>
        </c:ser>
        <c:ser>
          <c:idx val="1"/>
          <c:order val="1"/>
          <c:tx>
            <c:strRef>
              <c:f>[OUTPUT.xls]Sheet!$C$154</c:f>
              <c:strCache>
                <c:ptCount val="1"/>
                <c:pt idx="0">
                  <c:v>ΑΡΚΕΤΑ</c:v>
                </c:pt>
              </c:strCache>
            </c:strRef>
          </c:tx>
          <c:invertIfNegative val="0"/>
          <c:dLbls>
            <c:dLbl>
              <c:idx val="0"/>
              <c:layout>
                <c:manualLayout>
                  <c:x val="-1.3033561420658195E-3"/>
                  <c:y val="3.08148119391251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7CB-41E4-A8B2-6AE63C9053A4}"/>
                </c:ext>
              </c:extLst>
            </c:dLbl>
            <c:dLbl>
              <c:idx val="1"/>
              <c:layout>
                <c:manualLayout>
                  <c:x val="3.9100684261974585E-3"/>
                  <c:y val="3.08148119391252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7CB-41E4-A8B2-6AE63C9053A4}"/>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[OUTPUT.xls]Sheet!$A$177:$A$183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[OUTPUT.xls]Sheet!$C$177:$C$183</c:f>
              <c:numCache>
                <c:formatCode>#,##0.0%</c:formatCode>
                <c:ptCount val="7"/>
                <c:pt idx="0">
                  <c:v>4.8611111111111105E-2</c:v>
                </c:pt>
                <c:pt idx="1">
                  <c:v>0.11656441717791412</c:v>
                </c:pt>
                <c:pt idx="2">
                  <c:v>0.23364485981308414</c:v>
                </c:pt>
                <c:pt idx="3">
                  <c:v>0.45569620253164556</c:v>
                </c:pt>
                <c:pt idx="4">
                  <c:v>0.39370078740157483</c:v>
                </c:pt>
                <c:pt idx="5">
                  <c:v>0.19014084507042253</c:v>
                </c:pt>
                <c:pt idx="6">
                  <c:v>0.16666666666666669</c:v>
                </c:pt>
              </c:numCache>
            </c:numRef>
          </c:val>
          <c:extLst>
            <c:ext xmlns:c16="http://schemas.microsoft.com/office/drawing/2014/chart" uri="{C3380CC4-5D6E-409C-BE32-E72D297353CC}">
              <c16:uniqueId val="{00000001-A7CB-41E4-A8B2-6AE63C9053A4}"/>
            </c:ext>
          </c:extLst>
        </c:ser>
        <c:ser>
          <c:idx val="2"/>
          <c:order val="2"/>
          <c:tx>
            <c:strRef>
              <c:f>[OUTPUT.xls]Sheet!$D$154</c:f>
              <c:strCache>
                <c:ptCount val="1"/>
                <c:pt idx="0">
                  <c:v>ΛΙΓΟ</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[OUTPUT.xls]Sheet!$A$177:$A$183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[OUTPUT.xls]Sheet!$D$177:$D$183</c:f>
              <c:numCache>
                <c:formatCode>#,##0.0%</c:formatCode>
                <c:ptCount val="7"/>
                <c:pt idx="0">
                  <c:v>0.15972222222222221</c:v>
                </c:pt>
                <c:pt idx="1">
                  <c:v>0.36196319018404904</c:v>
                </c:pt>
                <c:pt idx="2">
                  <c:v>0.28037383177570091</c:v>
                </c:pt>
                <c:pt idx="3">
                  <c:v>0.10759493670886076</c:v>
                </c:pt>
                <c:pt idx="4">
                  <c:v>0.14173228346456693</c:v>
                </c:pt>
                <c:pt idx="5">
                  <c:v>0.20422535211267603</c:v>
                </c:pt>
                <c:pt idx="6">
                  <c:v>0.11904761904761905</c:v>
                </c:pt>
              </c:numCache>
            </c:numRef>
          </c:val>
          <c:extLst>
            <c:ext xmlns:c16="http://schemas.microsoft.com/office/drawing/2014/chart" uri="{C3380CC4-5D6E-409C-BE32-E72D297353CC}">
              <c16:uniqueId val="{00000002-A7CB-41E4-A8B2-6AE63C9053A4}"/>
            </c:ext>
          </c:extLst>
        </c:ser>
        <c:ser>
          <c:idx val="3"/>
          <c:order val="3"/>
          <c:tx>
            <c:strRef>
              <c:f>[OUTPUT.xls]Sheet!$E$154</c:f>
              <c:strCache>
                <c:ptCount val="1"/>
                <c:pt idx="0">
                  <c:v>ΚΑΘΟΛΟΥ</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[OUTPUT.xls]Sheet!$A$177:$A$183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[OUTPUT.xls]Sheet!$E$177:$E$183</c:f>
              <c:numCache>
                <c:formatCode>#,##0.0%</c:formatCode>
                <c:ptCount val="7"/>
                <c:pt idx="0">
                  <c:v>0.77777777777777768</c:v>
                </c:pt>
                <c:pt idx="1">
                  <c:v>0.48466257668711654</c:v>
                </c:pt>
                <c:pt idx="2">
                  <c:v>0.34579439252336447</c:v>
                </c:pt>
                <c:pt idx="3">
                  <c:v>0.10126582278481014</c:v>
                </c:pt>
                <c:pt idx="4">
                  <c:v>0.13385826771653542</c:v>
                </c:pt>
                <c:pt idx="5">
                  <c:v>0.5</c:v>
                </c:pt>
                <c:pt idx="6">
                  <c:v>0.57142857142857151</c:v>
                </c:pt>
              </c:numCache>
            </c:numRef>
          </c:val>
          <c:extLst>
            <c:ext xmlns:c16="http://schemas.microsoft.com/office/drawing/2014/chart" uri="{C3380CC4-5D6E-409C-BE32-E72D297353CC}">
              <c16:uniqueId val="{00000003-A7CB-41E4-A8B2-6AE63C9053A4}"/>
            </c:ext>
          </c:extLst>
        </c:ser>
        <c:ser>
          <c:idx val="4"/>
          <c:order val="4"/>
          <c:tx>
            <c:strRef>
              <c:f>[OUTPUT.xls]Sheet!$F$154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[OUTPUT.xls]Sheet!$A$177:$A$183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[OUTPUT.xls]Sheet!$F$177:$F$183</c:f>
              <c:numCache>
                <c:formatCode>#,##0.0%</c:formatCode>
                <c:ptCount val="7"/>
                <c:pt idx="0">
                  <c:v>6.9444444444444441E-3</c:v>
                </c:pt>
                <c:pt idx="1">
                  <c:v>6.1349693251533744E-3</c:v>
                </c:pt>
                <c:pt idx="2">
                  <c:v>4.6728971962616819E-3</c:v>
                </c:pt>
                <c:pt idx="5">
                  <c:v>2.8169014084507039E-2</c:v>
                </c:pt>
                <c:pt idx="6">
                  <c:v>7.1428571428571438E-2</c:v>
                </c:pt>
              </c:numCache>
            </c:numRef>
          </c:val>
          <c:extLst>
            <c:ext xmlns:c16="http://schemas.microsoft.com/office/drawing/2014/chart" uri="{C3380CC4-5D6E-409C-BE32-E72D297353CC}">
              <c16:uniqueId val="{00000004-A7CB-41E4-A8B2-6AE63C9053A4}"/>
            </c:ext>
          </c:extLst>
        </c:ser>
        <c:dLbls>
          <c:showLegendKey val="0"/>
          <c:showVal val="1"/>
          <c:showCatName val="0"/>
          <c:showSerName val="0"/>
          <c:showPercent val="0"/>
          <c:showBubbleSize val="0"/>
        </c:dLbls>
        <c:gapWidth val="95"/>
        <c:gapDepth val="95"/>
        <c:shape val="box"/>
        <c:axId val="167080320"/>
        <c:axId val="167081856"/>
        <c:axId val="0"/>
      </c:bar3DChart>
      <c:catAx>
        <c:axId val="167080320"/>
        <c:scaling>
          <c:orientation val="maxMin"/>
        </c:scaling>
        <c:delete val="0"/>
        <c:axPos val="l"/>
        <c:numFmt formatCode="General" sourceLinked="0"/>
        <c:majorTickMark val="none"/>
        <c:minorTickMark val="none"/>
        <c:tickLblPos val="nextTo"/>
        <c:crossAx val="167081856"/>
        <c:crosses val="autoZero"/>
        <c:auto val="1"/>
        <c:lblAlgn val="ctr"/>
        <c:lblOffset val="100"/>
        <c:noMultiLvlLbl val="0"/>
      </c:catAx>
      <c:valAx>
        <c:axId val="167081856"/>
        <c:scaling>
          <c:orientation val="minMax"/>
        </c:scaling>
        <c:delete val="1"/>
        <c:axPos val="t"/>
        <c:numFmt formatCode="0%" sourceLinked="1"/>
        <c:majorTickMark val="out"/>
        <c:minorTickMark val="none"/>
        <c:tickLblPos val="nextTo"/>
        <c:crossAx val="167080320"/>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explosion val="25"/>
          <c:dLbls>
            <c:numFmt formatCode="0.0%" sourceLinked="0"/>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Sheet1!$B$19:$B$22</c:f>
              <c:strCache>
                <c:ptCount val="4"/>
                <c:pt idx="0">
                  <c:v>ΚΑΛYΤΕΡΑ</c:v>
                </c:pt>
                <c:pt idx="1">
                  <c:v>ΤΑ ΙΔΙΑ</c:v>
                </c:pt>
                <c:pt idx="2">
                  <c:v>ΧΕΙΡΟΤΕΡΑ</c:v>
                </c:pt>
                <c:pt idx="3">
                  <c:v>ΔΓ/ΔΑ</c:v>
                </c:pt>
              </c:strCache>
            </c:strRef>
          </c:cat>
          <c:val>
            <c:numRef>
              <c:f>Sheet1!$E$19:$E$22</c:f>
              <c:numCache>
                <c:formatCode>0.0</c:formatCode>
                <c:ptCount val="4"/>
                <c:pt idx="0">
                  <c:v>21.253321920194253</c:v>
                </c:pt>
                <c:pt idx="1">
                  <c:v>30.168509689555954</c:v>
                </c:pt>
                <c:pt idx="2">
                  <c:v>45.33338641770105</c:v>
                </c:pt>
                <c:pt idx="3">
                  <c:v>3.2447819725487421</c:v>
                </c:pt>
              </c:numCache>
            </c:numRef>
          </c:val>
          <c:extLst>
            <c:ext xmlns:c16="http://schemas.microsoft.com/office/drawing/2014/chart" uri="{C3380CC4-5D6E-409C-BE32-E72D297353CC}">
              <c16:uniqueId val="{00000000-243F-4D20-BFA9-E2B49893EF6A}"/>
            </c:ext>
          </c:extLst>
        </c:ser>
        <c:dLbls>
          <c:showLegendKey val="0"/>
          <c:showVal val="0"/>
          <c:showCatName val="0"/>
          <c:showSerName val="0"/>
          <c:showPercent val="1"/>
          <c:showBubbleSize val="0"/>
          <c:showLeaderLines val="1"/>
        </c:dLbls>
      </c:pie3DChart>
    </c:plotArea>
    <c:legend>
      <c:legendPos val="t"/>
      <c:overlay val="0"/>
      <c:spPr>
        <a:solidFill>
          <a:schemeClr val="bg1"/>
        </a:solidFill>
      </c:spPr>
      <c:txPr>
        <a:bodyPr/>
        <a:lstStyle/>
        <a:p>
          <a:pPr rtl="0">
            <a:defRPr/>
          </a:pPr>
          <a:endParaRPr lang="el-GR"/>
        </a:p>
      </c:txPr>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0.17440649830794611"/>
          <c:y val="8.9135981989214866E-2"/>
          <c:w val="0.81125658412932988"/>
          <c:h val="0.8847199336011371"/>
        </c:manualLayout>
      </c:layout>
      <c:bar3DChart>
        <c:barDir val="bar"/>
        <c:grouping val="percentStacked"/>
        <c:varyColors val="0"/>
        <c:ser>
          <c:idx val="0"/>
          <c:order val="0"/>
          <c:tx>
            <c:strRef>
              <c:f>[OUTPUT.xls]Sheet!$B$274</c:f>
              <c:strCache>
                <c:ptCount val="1"/>
                <c:pt idx="0">
                  <c:v>ΚΑΛYΤΕΡΑ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[OUTPUT.xls]Sheet!$A$275:$A$280</c:f>
              <c:strCache>
                <c:ptCount val="6"/>
                <c:pt idx="0">
                  <c:v>Ν.Δ.</c:v>
                </c:pt>
                <c:pt idx="1">
                  <c:v>ΣΥΡΙΖΑ</c:v>
                </c:pt>
                <c:pt idx="2">
                  <c:v>ΚΙΝΑΛ</c:v>
                </c:pt>
                <c:pt idx="3">
                  <c:v>Κ.Κ.Ε.</c:v>
                </c:pt>
                <c:pt idx="4">
                  <c:v>ΕΛΛΗΝΙΚΗ ΛΥΣΗ</c:v>
                </c:pt>
                <c:pt idx="5">
                  <c:v>ΜΕΡΑ 25</c:v>
                </c:pt>
              </c:strCache>
            </c:strRef>
          </c:cat>
          <c:val>
            <c:numRef>
              <c:f>[OUTPUT.xls]Sheet!$B$275:$B$280</c:f>
              <c:numCache>
                <c:formatCode>#,##0.0%</c:formatCode>
                <c:ptCount val="6"/>
                <c:pt idx="0">
                  <c:v>7.1216617210682495E-2</c:v>
                </c:pt>
                <c:pt idx="1">
                  <c:v>0.47348484848484851</c:v>
                </c:pt>
                <c:pt idx="2">
                  <c:v>8.8235294117647065E-2</c:v>
                </c:pt>
                <c:pt idx="3">
                  <c:v>0.15909090909090909</c:v>
                </c:pt>
                <c:pt idx="4">
                  <c:v>0.1875</c:v>
                </c:pt>
                <c:pt idx="5">
                  <c:v>0.41379310344827586</c:v>
                </c:pt>
              </c:numCache>
            </c:numRef>
          </c:val>
          <c:extLst>
            <c:ext xmlns:c16="http://schemas.microsoft.com/office/drawing/2014/chart" uri="{C3380CC4-5D6E-409C-BE32-E72D297353CC}">
              <c16:uniqueId val="{00000000-B4CA-4AD7-B9FA-A295871A048A}"/>
            </c:ext>
          </c:extLst>
        </c:ser>
        <c:ser>
          <c:idx val="1"/>
          <c:order val="1"/>
          <c:tx>
            <c:strRef>
              <c:f>[OUTPUT.xls]Sheet!$C$274</c:f>
              <c:strCache>
                <c:ptCount val="1"/>
                <c:pt idx="0">
                  <c:v>ΤΑ ΙΔΙΑ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[OUTPUT.xls]Sheet!$A$275:$A$280</c:f>
              <c:strCache>
                <c:ptCount val="6"/>
                <c:pt idx="0">
                  <c:v>Ν.Δ.</c:v>
                </c:pt>
                <c:pt idx="1">
                  <c:v>ΣΥΡΙΖΑ</c:v>
                </c:pt>
                <c:pt idx="2">
                  <c:v>ΚΙΝΑΛ</c:v>
                </c:pt>
                <c:pt idx="3">
                  <c:v>Κ.Κ.Ε.</c:v>
                </c:pt>
                <c:pt idx="4">
                  <c:v>ΕΛΛΗΝΙΚΗ ΛΥΣΗ</c:v>
                </c:pt>
                <c:pt idx="5">
                  <c:v>ΜΕΡΑ 25</c:v>
                </c:pt>
              </c:strCache>
            </c:strRef>
          </c:cat>
          <c:val>
            <c:numRef>
              <c:f>[OUTPUT.xls]Sheet!$C$275:$C$280</c:f>
              <c:numCache>
                <c:formatCode>#,##0.0%</c:formatCode>
                <c:ptCount val="6"/>
                <c:pt idx="0">
                  <c:v>0.1543026706231454</c:v>
                </c:pt>
                <c:pt idx="1">
                  <c:v>0.3257575757575758</c:v>
                </c:pt>
                <c:pt idx="2">
                  <c:v>0.25</c:v>
                </c:pt>
                <c:pt idx="3">
                  <c:v>0.59090909090909094</c:v>
                </c:pt>
                <c:pt idx="4">
                  <c:v>0.40625</c:v>
                </c:pt>
                <c:pt idx="5">
                  <c:v>0.48275862068965514</c:v>
                </c:pt>
              </c:numCache>
            </c:numRef>
          </c:val>
          <c:extLst>
            <c:ext xmlns:c16="http://schemas.microsoft.com/office/drawing/2014/chart" uri="{C3380CC4-5D6E-409C-BE32-E72D297353CC}">
              <c16:uniqueId val="{00000001-B4CA-4AD7-B9FA-A295871A048A}"/>
            </c:ext>
          </c:extLst>
        </c:ser>
        <c:ser>
          <c:idx val="2"/>
          <c:order val="2"/>
          <c:tx>
            <c:strRef>
              <c:f>[OUTPUT.xls]Sheet!$D$274</c:f>
              <c:strCache>
                <c:ptCount val="1"/>
                <c:pt idx="0">
                  <c:v>ΧΕΙΡΟΤΕΡΑ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[OUTPUT.xls]Sheet!$A$275:$A$280</c:f>
              <c:strCache>
                <c:ptCount val="6"/>
                <c:pt idx="0">
                  <c:v>Ν.Δ.</c:v>
                </c:pt>
                <c:pt idx="1">
                  <c:v>ΣΥΡΙΖΑ</c:v>
                </c:pt>
                <c:pt idx="2">
                  <c:v>ΚΙΝΑΛ</c:v>
                </c:pt>
                <c:pt idx="3">
                  <c:v>Κ.Κ.Ε.</c:v>
                </c:pt>
                <c:pt idx="4">
                  <c:v>ΕΛΛΗΝΙΚΗ ΛΥΣΗ</c:v>
                </c:pt>
                <c:pt idx="5">
                  <c:v>ΜΕΡΑ 25</c:v>
                </c:pt>
              </c:strCache>
            </c:strRef>
          </c:cat>
          <c:val>
            <c:numRef>
              <c:f>[OUTPUT.xls]Sheet!$D$275:$D$280</c:f>
              <c:numCache>
                <c:formatCode>#,##0.0%</c:formatCode>
                <c:ptCount val="6"/>
                <c:pt idx="0">
                  <c:v>0.74777448071216612</c:v>
                </c:pt>
                <c:pt idx="1">
                  <c:v>0.17045454545454547</c:v>
                </c:pt>
                <c:pt idx="2">
                  <c:v>0.61764705882352944</c:v>
                </c:pt>
                <c:pt idx="3">
                  <c:v>0.20454545454545453</c:v>
                </c:pt>
                <c:pt idx="4">
                  <c:v>0.40625</c:v>
                </c:pt>
                <c:pt idx="5">
                  <c:v>3.4482758620689655E-2</c:v>
                </c:pt>
              </c:numCache>
            </c:numRef>
          </c:val>
          <c:extLst>
            <c:ext xmlns:c16="http://schemas.microsoft.com/office/drawing/2014/chart" uri="{C3380CC4-5D6E-409C-BE32-E72D297353CC}">
              <c16:uniqueId val="{00000002-B4CA-4AD7-B9FA-A295871A048A}"/>
            </c:ext>
          </c:extLst>
        </c:ser>
        <c:ser>
          <c:idx val="3"/>
          <c:order val="3"/>
          <c:tx>
            <c:strRef>
              <c:f>[OUTPUT.xls]Sheet!$E$274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[OUTPUT.xls]Sheet!$A$275:$A$280</c:f>
              <c:strCache>
                <c:ptCount val="6"/>
                <c:pt idx="0">
                  <c:v>Ν.Δ.</c:v>
                </c:pt>
                <c:pt idx="1">
                  <c:v>ΣΥΡΙΖΑ</c:v>
                </c:pt>
                <c:pt idx="2">
                  <c:v>ΚΙΝΑΛ</c:v>
                </c:pt>
                <c:pt idx="3">
                  <c:v>Κ.Κ.Ε.</c:v>
                </c:pt>
                <c:pt idx="4">
                  <c:v>ΕΛΛΗΝΙΚΗ ΛΥΣΗ</c:v>
                </c:pt>
                <c:pt idx="5">
                  <c:v>ΜΕΡΑ 25</c:v>
                </c:pt>
              </c:strCache>
            </c:strRef>
          </c:cat>
          <c:val>
            <c:numRef>
              <c:f>[OUTPUT.xls]Sheet!$E$275:$E$280</c:f>
              <c:numCache>
                <c:formatCode>#,##0.0%</c:formatCode>
                <c:ptCount val="6"/>
                <c:pt idx="0">
                  <c:v>2.6706231454005934E-2</c:v>
                </c:pt>
                <c:pt idx="1">
                  <c:v>3.0303030303030304E-2</c:v>
                </c:pt>
                <c:pt idx="2">
                  <c:v>4.4117647058823532E-2</c:v>
                </c:pt>
                <c:pt idx="3">
                  <c:v>4.5454545454545456E-2</c:v>
                </c:pt>
                <c:pt idx="5">
                  <c:v>6.8965517241379309E-2</c:v>
                </c:pt>
              </c:numCache>
            </c:numRef>
          </c:val>
          <c:extLst>
            <c:ext xmlns:c16="http://schemas.microsoft.com/office/drawing/2014/chart" uri="{C3380CC4-5D6E-409C-BE32-E72D297353CC}">
              <c16:uniqueId val="{00000003-B4CA-4AD7-B9FA-A295871A048A}"/>
            </c:ext>
          </c:extLst>
        </c:ser>
        <c:dLbls>
          <c:showLegendKey val="0"/>
          <c:showVal val="1"/>
          <c:showCatName val="0"/>
          <c:showSerName val="0"/>
          <c:showPercent val="0"/>
          <c:showBubbleSize val="0"/>
        </c:dLbls>
        <c:gapWidth val="95"/>
        <c:gapDepth val="95"/>
        <c:shape val="box"/>
        <c:axId val="167217408"/>
        <c:axId val="167231488"/>
        <c:axId val="0"/>
      </c:bar3DChart>
      <c:catAx>
        <c:axId val="167217408"/>
        <c:scaling>
          <c:orientation val="maxMin"/>
        </c:scaling>
        <c:delete val="0"/>
        <c:axPos val="l"/>
        <c:numFmt formatCode="General" sourceLinked="0"/>
        <c:majorTickMark val="none"/>
        <c:minorTickMark val="none"/>
        <c:tickLblPos val="nextTo"/>
        <c:crossAx val="167231488"/>
        <c:crosses val="autoZero"/>
        <c:auto val="1"/>
        <c:lblAlgn val="ctr"/>
        <c:lblOffset val="100"/>
        <c:noMultiLvlLbl val="0"/>
      </c:catAx>
      <c:valAx>
        <c:axId val="167231488"/>
        <c:scaling>
          <c:orientation val="minMax"/>
        </c:scaling>
        <c:delete val="1"/>
        <c:axPos val="t"/>
        <c:numFmt formatCode="0%" sourceLinked="1"/>
        <c:majorTickMark val="out"/>
        <c:minorTickMark val="none"/>
        <c:tickLblPos val="nextTo"/>
        <c:crossAx val="167217408"/>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[OUTPUT.xls]Sheet!$B$274</c:f>
              <c:strCache>
                <c:ptCount val="1"/>
                <c:pt idx="0">
                  <c:v>ΚΑΛYΤΕΡΑ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[OUTPUT.xls]Sheet!$A$297:$A$303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[OUTPUT.xls]Sheet!$B$297:$B$303</c:f>
              <c:numCache>
                <c:formatCode>#,##0.0%</c:formatCode>
                <c:ptCount val="7"/>
                <c:pt idx="0">
                  <c:v>0.45138888888888884</c:v>
                </c:pt>
                <c:pt idx="1">
                  <c:v>0.46296296296296297</c:v>
                </c:pt>
                <c:pt idx="2">
                  <c:v>0.19069767441860463</c:v>
                </c:pt>
                <c:pt idx="3">
                  <c:v>1.9230769230769232E-2</c:v>
                </c:pt>
                <c:pt idx="4">
                  <c:v>3.1746031746031744E-2</c:v>
                </c:pt>
                <c:pt idx="5">
                  <c:v>9.2198581560283696E-2</c:v>
                </c:pt>
                <c:pt idx="6">
                  <c:v>0.21428571428571427</c:v>
                </c:pt>
              </c:numCache>
            </c:numRef>
          </c:val>
          <c:extLst>
            <c:ext xmlns:c16="http://schemas.microsoft.com/office/drawing/2014/chart" uri="{C3380CC4-5D6E-409C-BE32-E72D297353CC}">
              <c16:uniqueId val="{00000000-57E3-4F7A-B3B8-C510E2F0C225}"/>
            </c:ext>
          </c:extLst>
        </c:ser>
        <c:ser>
          <c:idx val="1"/>
          <c:order val="1"/>
          <c:tx>
            <c:strRef>
              <c:f>[OUTPUT.xls]Sheet!$C$274</c:f>
              <c:strCache>
                <c:ptCount val="1"/>
                <c:pt idx="0">
                  <c:v>ΤΑ ΙΔΙΑ</c:v>
                </c:pt>
              </c:strCache>
            </c:strRef>
          </c:tx>
          <c:invertIfNegative val="0"/>
          <c:dLbls>
            <c:dLbl>
              <c:idx val="3"/>
              <c:layout>
                <c:manualLayout>
                  <c:x val="2.606712284131639E-3"/>
                  <c:y val="3.55555522374521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7E3-4F7A-B3B8-C510E2F0C225}"/>
                </c:ext>
              </c:extLst>
            </c:dLbl>
            <c:dLbl>
              <c:idx val="4"/>
              <c:layout>
                <c:manualLayout>
                  <c:x val="9.123492994460641E-3"/>
                  <c:y val="2.370556792482305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7E3-4F7A-B3B8-C510E2F0C225}"/>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[OUTPUT.xls]Sheet!$A$297:$A$303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[OUTPUT.xls]Sheet!$C$297:$C$303</c:f>
              <c:numCache>
                <c:formatCode>#,##0.0%</c:formatCode>
                <c:ptCount val="7"/>
                <c:pt idx="0">
                  <c:v>0.36805555555555558</c:v>
                </c:pt>
                <c:pt idx="1">
                  <c:v>0.3271604938271605</c:v>
                </c:pt>
                <c:pt idx="2">
                  <c:v>0.32093023255813952</c:v>
                </c:pt>
                <c:pt idx="3">
                  <c:v>0.14102564102564102</c:v>
                </c:pt>
                <c:pt idx="4">
                  <c:v>0.1111111111111111</c:v>
                </c:pt>
                <c:pt idx="5">
                  <c:v>0.45390070921985815</c:v>
                </c:pt>
                <c:pt idx="6">
                  <c:v>0.42857142857142855</c:v>
                </c:pt>
              </c:numCache>
            </c:numRef>
          </c:val>
          <c:extLst>
            <c:ext xmlns:c16="http://schemas.microsoft.com/office/drawing/2014/chart" uri="{C3380CC4-5D6E-409C-BE32-E72D297353CC}">
              <c16:uniqueId val="{00000001-57E3-4F7A-B3B8-C510E2F0C225}"/>
            </c:ext>
          </c:extLst>
        </c:ser>
        <c:ser>
          <c:idx val="2"/>
          <c:order val="2"/>
          <c:tx>
            <c:strRef>
              <c:f>[OUTPUT.xls]Sheet!$D$274</c:f>
              <c:strCache>
                <c:ptCount val="1"/>
                <c:pt idx="0">
                  <c:v>ΧΕΙΡΟΤΕΡΑ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[OUTPUT.xls]Sheet!$A$297:$A$303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[OUTPUT.xls]Sheet!$D$297:$D$303</c:f>
              <c:numCache>
                <c:formatCode>#,##0.0%</c:formatCode>
                <c:ptCount val="7"/>
                <c:pt idx="0">
                  <c:v>0.1388888888888889</c:v>
                </c:pt>
                <c:pt idx="1">
                  <c:v>0.1851851851851852</c:v>
                </c:pt>
                <c:pt idx="2">
                  <c:v>0.46046511627906972</c:v>
                </c:pt>
                <c:pt idx="3">
                  <c:v>0.82692307692307698</c:v>
                </c:pt>
                <c:pt idx="4">
                  <c:v>0.84126984126984128</c:v>
                </c:pt>
                <c:pt idx="5">
                  <c:v>0.41134751773049644</c:v>
                </c:pt>
                <c:pt idx="6">
                  <c:v>0.21428571428571427</c:v>
                </c:pt>
              </c:numCache>
            </c:numRef>
          </c:val>
          <c:extLst>
            <c:ext xmlns:c16="http://schemas.microsoft.com/office/drawing/2014/chart" uri="{C3380CC4-5D6E-409C-BE32-E72D297353CC}">
              <c16:uniqueId val="{00000002-57E3-4F7A-B3B8-C510E2F0C225}"/>
            </c:ext>
          </c:extLst>
        </c:ser>
        <c:ser>
          <c:idx val="3"/>
          <c:order val="3"/>
          <c:tx>
            <c:strRef>
              <c:f>[OUTPUT.xls]Sheet!$E$274</c:f>
              <c:strCache>
                <c:ptCount val="1"/>
                <c:pt idx="0">
                  <c:v>ΔΓ/ΔΑ</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[OUTPUT.xls]Sheet!$A$297:$A$303</c:f>
              <c:strCache>
                <c:ptCount val="7"/>
                <c:pt idx="0">
                  <c:v>ΑΡΙΣΤΕΡΑ</c:v>
                </c:pt>
                <c:pt idx="1">
                  <c:v>ΚΕΝΤΡΟΑΡΙΣΤΕΡΑ</c:v>
                </c:pt>
                <c:pt idx="2">
                  <c:v>ΚΕΝΤΡΟ</c:v>
                </c:pt>
                <c:pt idx="3">
                  <c:v>ΚΕΝΤΡΟΔΕΞΙΑ</c:v>
                </c:pt>
                <c:pt idx="4">
                  <c:v>ΔΕΞΙΑ</c:v>
                </c:pt>
                <c:pt idx="5">
                  <c:v>ΔΕΝ ΝΟΜΙΖΩ ΟΤΙ ΕΧΟΥΝ ΠΙΑ ΤΟΣΟ ΜΕΓΑΛΗ ΑΞΙΑ ΑΥΤΟΙ ΟΙ ΔΙΑΧΩΡΙΣΜΟΙ</c:v>
                </c:pt>
                <c:pt idx="6">
                  <c:v>ΔΓ/ΔΑ</c:v>
                </c:pt>
              </c:strCache>
            </c:strRef>
          </c:cat>
          <c:val>
            <c:numRef>
              <c:f>[OUTPUT.xls]Sheet!$E$297:$E$303</c:f>
              <c:numCache>
                <c:formatCode>#,##0.0%</c:formatCode>
                <c:ptCount val="7"/>
                <c:pt idx="0">
                  <c:v>4.1666666666666671E-2</c:v>
                </c:pt>
                <c:pt idx="1">
                  <c:v>2.4691358024691357E-2</c:v>
                </c:pt>
                <c:pt idx="2">
                  <c:v>2.7906976744186046E-2</c:v>
                </c:pt>
                <c:pt idx="3">
                  <c:v>1.2820512820512822E-2</c:v>
                </c:pt>
                <c:pt idx="4">
                  <c:v>1.5873015873015872E-2</c:v>
                </c:pt>
                <c:pt idx="5">
                  <c:v>4.2553191489361701E-2</c:v>
                </c:pt>
                <c:pt idx="6">
                  <c:v>0.14285714285714288</c:v>
                </c:pt>
              </c:numCache>
            </c:numRef>
          </c:val>
          <c:extLst>
            <c:ext xmlns:c16="http://schemas.microsoft.com/office/drawing/2014/chart" uri="{C3380CC4-5D6E-409C-BE32-E72D297353CC}">
              <c16:uniqueId val="{00000003-57E3-4F7A-B3B8-C510E2F0C225}"/>
            </c:ext>
          </c:extLst>
        </c:ser>
        <c:dLbls>
          <c:showLegendKey val="0"/>
          <c:showVal val="1"/>
          <c:showCatName val="0"/>
          <c:showSerName val="0"/>
          <c:showPercent val="0"/>
          <c:showBubbleSize val="0"/>
        </c:dLbls>
        <c:gapWidth val="95"/>
        <c:gapDepth val="95"/>
        <c:shape val="box"/>
        <c:axId val="167273600"/>
        <c:axId val="167275136"/>
        <c:axId val="0"/>
      </c:bar3DChart>
      <c:catAx>
        <c:axId val="167273600"/>
        <c:scaling>
          <c:orientation val="maxMin"/>
        </c:scaling>
        <c:delete val="0"/>
        <c:axPos val="l"/>
        <c:numFmt formatCode="General" sourceLinked="0"/>
        <c:majorTickMark val="none"/>
        <c:minorTickMark val="none"/>
        <c:tickLblPos val="nextTo"/>
        <c:crossAx val="167275136"/>
        <c:crosses val="autoZero"/>
        <c:auto val="1"/>
        <c:lblAlgn val="ctr"/>
        <c:lblOffset val="100"/>
        <c:noMultiLvlLbl val="0"/>
      </c:catAx>
      <c:valAx>
        <c:axId val="167275136"/>
        <c:scaling>
          <c:orientation val="minMax"/>
        </c:scaling>
        <c:delete val="1"/>
        <c:axPos val="t"/>
        <c:numFmt formatCode="0%" sourceLinked="1"/>
        <c:majorTickMark val="out"/>
        <c:minorTickMark val="none"/>
        <c:tickLblPos val="nextTo"/>
        <c:crossAx val="167273600"/>
        <c:crosses val="autoZero"/>
        <c:crossBetween val="between"/>
      </c:valAx>
    </c:plotArea>
    <c:legend>
      <c:legendPos val="t"/>
      <c:overlay val="0"/>
    </c:legend>
    <c:plotVisOnly val="1"/>
    <c:dispBlanksAs val="gap"/>
    <c:showDLblsOverMax val="0"/>
  </c:chart>
  <c:txPr>
    <a:bodyPr/>
    <a:lstStyle/>
    <a:p>
      <a:pPr>
        <a:defRPr sz="1200" b="1">
          <a:solidFill>
            <a:schemeClr val="tx2">
              <a:lumMod val="50000"/>
            </a:schemeClr>
          </a:solidFill>
        </a:defRPr>
      </a:pPr>
      <a:endParaRPr lang="el-G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4.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5.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6.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7.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5F450623-DBE4-471C-B59A-721A87247058}" type="datetimeFigureOut">
              <a:rPr lang="en-US" smtClean="0"/>
              <a:t>5/13/2023</a:t>
            </a:fld>
            <a:endParaRPr lang="en-US"/>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US"/>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F162FD9B-6FF8-497C-8F36-FA5359E0BCC0}" type="slidenum">
              <a:rPr lang="en-US" smtClean="0"/>
              <a:t>‹#›</a:t>
            </a:fld>
            <a:endParaRPr lang="en-US"/>
          </a:p>
        </p:txBody>
      </p:sp>
    </p:spTree>
    <p:extLst>
      <p:ext uri="{BB962C8B-B14F-4D97-AF65-F5344CB8AC3E}">
        <p14:creationId xmlns:p14="http://schemas.microsoft.com/office/powerpoint/2010/main" val="3739181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162FD9B-6FF8-497C-8F36-FA5359E0BCC0}" type="slidenum">
              <a:rPr lang="en-US" smtClean="0"/>
              <a:t>1</a:t>
            </a:fld>
            <a:endParaRPr lang="en-US"/>
          </a:p>
        </p:txBody>
      </p:sp>
    </p:spTree>
    <p:extLst>
      <p:ext uri="{BB962C8B-B14F-4D97-AF65-F5344CB8AC3E}">
        <p14:creationId xmlns:p14="http://schemas.microsoft.com/office/powerpoint/2010/main" val="3635849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162FD9B-6FF8-497C-8F36-FA5359E0BCC0}" type="slidenum">
              <a:rPr lang="en-US" smtClean="0"/>
              <a:t>47</a:t>
            </a:fld>
            <a:endParaRPr lang="en-US"/>
          </a:p>
        </p:txBody>
      </p:sp>
    </p:spTree>
    <p:extLst>
      <p:ext uri="{BB962C8B-B14F-4D97-AF65-F5344CB8AC3E}">
        <p14:creationId xmlns:p14="http://schemas.microsoft.com/office/powerpoint/2010/main" val="3477854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6" y="2522491"/>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6" y="4601369"/>
            <a:ext cx="7578725" cy="2075127"/>
          </a:xfrm>
        </p:spPr>
        <p:txBody>
          <a:bodyPr/>
          <a:lstStyle>
            <a:lvl1pPr marL="0" indent="0" algn="ctr">
              <a:buNone/>
              <a:defRPr>
                <a:solidFill>
                  <a:schemeClr val="tx1">
                    <a:tint val="75000"/>
                  </a:schemeClr>
                </a:solidFill>
              </a:defRPr>
            </a:lvl1pPr>
            <a:lvl2pPr marL="540900" indent="0" algn="ctr">
              <a:buNone/>
              <a:defRPr>
                <a:solidFill>
                  <a:schemeClr val="tx1">
                    <a:tint val="75000"/>
                  </a:schemeClr>
                </a:solidFill>
              </a:defRPr>
            </a:lvl2pPr>
            <a:lvl3pPr marL="1081799" indent="0" algn="ctr">
              <a:buNone/>
              <a:defRPr>
                <a:solidFill>
                  <a:schemeClr val="tx1">
                    <a:tint val="75000"/>
                  </a:schemeClr>
                </a:solidFill>
              </a:defRPr>
            </a:lvl3pPr>
            <a:lvl4pPr marL="1622702" indent="0" algn="ctr">
              <a:buNone/>
              <a:defRPr>
                <a:solidFill>
                  <a:schemeClr val="tx1">
                    <a:tint val="75000"/>
                  </a:schemeClr>
                </a:solidFill>
              </a:defRPr>
            </a:lvl4pPr>
            <a:lvl5pPr marL="2163601" indent="0" algn="ctr">
              <a:buNone/>
              <a:defRPr>
                <a:solidFill>
                  <a:schemeClr val="tx1">
                    <a:tint val="75000"/>
                  </a:schemeClr>
                </a:solidFill>
              </a:defRPr>
            </a:lvl5pPr>
            <a:lvl6pPr marL="2704502" indent="0" algn="ctr">
              <a:buNone/>
              <a:defRPr>
                <a:solidFill>
                  <a:schemeClr val="tx1">
                    <a:tint val="75000"/>
                  </a:schemeClr>
                </a:solidFill>
              </a:defRPr>
            </a:lvl6pPr>
            <a:lvl7pPr marL="3245404" indent="0" algn="ctr">
              <a:buNone/>
              <a:defRPr>
                <a:solidFill>
                  <a:schemeClr val="tx1">
                    <a:tint val="75000"/>
                  </a:schemeClr>
                </a:solidFill>
              </a:defRPr>
            </a:lvl7pPr>
            <a:lvl8pPr marL="3786305" indent="0" algn="ctr">
              <a:buNone/>
              <a:defRPr>
                <a:solidFill>
                  <a:schemeClr val="tx1">
                    <a:tint val="75000"/>
                  </a:schemeClr>
                </a:solidFill>
              </a:defRPr>
            </a:lvl8pPr>
            <a:lvl9pPr marL="4327204"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14409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70276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41" y="385329"/>
            <a:ext cx="2883374" cy="8202767"/>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640959" y="385329"/>
            <a:ext cx="8473436" cy="82027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252046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812006" y="1328909"/>
            <a:ext cx="9202738" cy="2826985"/>
          </a:xfrm>
        </p:spPr>
        <p:txBody>
          <a:bodyPr anchor="b"/>
          <a:lstStyle>
            <a:lvl1pPr algn="ctr">
              <a:defRPr sz="7104"/>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353344" y="4264913"/>
            <a:ext cx="8120063" cy="1960468"/>
          </a:xfrm>
        </p:spPr>
        <p:txBody>
          <a:bodyPr/>
          <a:lstStyle>
            <a:lvl1pPr marL="0" indent="0" algn="ctr">
              <a:buNone/>
              <a:defRPr sz="2842"/>
            </a:lvl1pPr>
            <a:lvl2pPr marL="541325" indent="0" algn="ctr">
              <a:buNone/>
              <a:defRPr sz="2368"/>
            </a:lvl2pPr>
            <a:lvl3pPr marL="1082650" indent="0" algn="ctr">
              <a:buNone/>
              <a:defRPr sz="2131"/>
            </a:lvl3pPr>
            <a:lvl4pPr marL="1623974" indent="0" algn="ctr">
              <a:buNone/>
              <a:defRPr sz="1894"/>
            </a:lvl4pPr>
            <a:lvl5pPr marL="2165299" indent="0" algn="ctr">
              <a:buNone/>
              <a:defRPr sz="1894"/>
            </a:lvl5pPr>
            <a:lvl6pPr marL="2706624" indent="0" algn="ctr">
              <a:buNone/>
              <a:defRPr sz="1894"/>
            </a:lvl6pPr>
            <a:lvl7pPr marL="3247949" indent="0" algn="ctr">
              <a:buNone/>
              <a:defRPr sz="1894"/>
            </a:lvl7pPr>
            <a:lvl8pPr marL="3789274" indent="0" algn="ctr">
              <a:buNone/>
              <a:defRPr sz="1894"/>
            </a:lvl8pPr>
            <a:lvl9pPr marL="4330598" indent="0" algn="ctr">
              <a:buNone/>
              <a:defRPr sz="1894"/>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a:defRPr/>
            </a:pPr>
            <a:fld id="{28D9F9C0-026B-4A53-B479-E55A9294C7C3}" type="datetimeFigureOut">
              <a:rPr lang="en-US" altLang="en-US" smtClean="0"/>
              <a:pPr>
                <a:defRPr/>
              </a:pPr>
              <a:t>5/13/2023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val="1981028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28D9F9C0-026B-4A53-B479-E55A9294C7C3}" type="datetimeFigureOut">
              <a:rPr lang="en-US" altLang="en-US" smtClean="0"/>
              <a:pPr>
                <a:defRPr/>
              </a:pPr>
              <a:t>5/13/2023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val="3360082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38701" y="2024379"/>
            <a:ext cx="9338072" cy="3377720"/>
          </a:xfrm>
        </p:spPr>
        <p:txBody>
          <a:bodyPr anchor="b"/>
          <a:lstStyle>
            <a:lvl1pPr>
              <a:defRPr sz="7104"/>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38701" y="5434054"/>
            <a:ext cx="9338072" cy="1776263"/>
          </a:xfrm>
        </p:spPr>
        <p:txBody>
          <a:bodyPr/>
          <a:lstStyle>
            <a:lvl1pPr marL="0" indent="0">
              <a:buNone/>
              <a:defRPr sz="2842">
                <a:solidFill>
                  <a:schemeClr val="tx1"/>
                </a:solidFill>
              </a:defRPr>
            </a:lvl1pPr>
            <a:lvl2pPr marL="541325" indent="0">
              <a:buNone/>
              <a:defRPr sz="2368">
                <a:solidFill>
                  <a:schemeClr val="tx1">
                    <a:tint val="75000"/>
                  </a:schemeClr>
                </a:solidFill>
              </a:defRPr>
            </a:lvl2pPr>
            <a:lvl3pPr marL="1082650" indent="0">
              <a:buNone/>
              <a:defRPr sz="2131">
                <a:solidFill>
                  <a:schemeClr val="tx1">
                    <a:tint val="75000"/>
                  </a:schemeClr>
                </a:solidFill>
              </a:defRPr>
            </a:lvl3pPr>
            <a:lvl4pPr marL="1623974" indent="0">
              <a:buNone/>
              <a:defRPr sz="1894">
                <a:solidFill>
                  <a:schemeClr val="tx1">
                    <a:tint val="75000"/>
                  </a:schemeClr>
                </a:solidFill>
              </a:defRPr>
            </a:lvl4pPr>
            <a:lvl5pPr marL="2165299" indent="0">
              <a:buNone/>
              <a:defRPr sz="1894">
                <a:solidFill>
                  <a:schemeClr val="tx1">
                    <a:tint val="75000"/>
                  </a:schemeClr>
                </a:solidFill>
              </a:defRPr>
            </a:lvl5pPr>
            <a:lvl6pPr marL="2706624" indent="0">
              <a:buNone/>
              <a:defRPr sz="1894">
                <a:solidFill>
                  <a:schemeClr val="tx1">
                    <a:tint val="75000"/>
                  </a:schemeClr>
                </a:solidFill>
              </a:defRPr>
            </a:lvl6pPr>
            <a:lvl7pPr marL="3247949" indent="0">
              <a:buNone/>
              <a:defRPr sz="1894">
                <a:solidFill>
                  <a:schemeClr val="tx1">
                    <a:tint val="75000"/>
                  </a:schemeClr>
                </a:solidFill>
              </a:defRPr>
            </a:lvl7pPr>
            <a:lvl8pPr marL="3789274" indent="0">
              <a:buNone/>
              <a:defRPr sz="1894">
                <a:solidFill>
                  <a:schemeClr val="tx1">
                    <a:tint val="75000"/>
                  </a:schemeClr>
                </a:solidFill>
              </a:defRPr>
            </a:lvl8pPr>
            <a:lvl9pPr marL="4330598" indent="0">
              <a:buNone/>
              <a:defRPr sz="1894">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pPr>
              <a:defRPr/>
            </a:pPr>
            <a:fld id="{28D9F9C0-026B-4A53-B479-E55A9294C7C3}" type="datetimeFigureOut">
              <a:rPr lang="en-US" altLang="en-US" smtClean="0"/>
              <a:pPr>
                <a:defRPr/>
              </a:pPr>
              <a:t>5/13/2023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val="974050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744339" y="2161591"/>
            <a:ext cx="4601369" cy="515210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481042" y="2161591"/>
            <a:ext cx="4601369" cy="515210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pPr>
              <a:defRPr/>
            </a:pPr>
            <a:fld id="{28D9F9C0-026B-4A53-B479-E55A9294C7C3}" type="datetimeFigureOut">
              <a:rPr lang="en-US" altLang="en-US" smtClean="0"/>
              <a:pPr>
                <a:defRPr/>
              </a:pPr>
              <a:t>5/13/2023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val="1261734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745749" y="432320"/>
            <a:ext cx="9338072" cy="1569504"/>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45750" y="1990544"/>
            <a:ext cx="4580222"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l-GR"/>
              <a:t>Στυλ κειμένου υποδείγματος</a:t>
            </a:r>
          </a:p>
        </p:txBody>
      </p:sp>
      <p:sp>
        <p:nvSpPr>
          <p:cNvPr id="4" name="Content Placeholder 3"/>
          <p:cNvSpPr>
            <a:spLocks noGrp="1"/>
          </p:cNvSpPr>
          <p:nvPr>
            <p:ph sz="half" idx="2"/>
          </p:nvPr>
        </p:nvSpPr>
        <p:spPr>
          <a:xfrm>
            <a:off x="745750" y="2966078"/>
            <a:ext cx="4580222" cy="436265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481043" y="1990544"/>
            <a:ext cx="4602779" cy="975535"/>
          </a:xfrm>
        </p:spPr>
        <p:txBody>
          <a:bodyPr anchor="b"/>
          <a:lstStyle>
            <a:lvl1pPr marL="0" indent="0">
              <a:buNone/>
              <a:defRPr sz="2842" b="1"/>
            </a:lvl1pPr>
            <a:lvl2pPr marL="541325" indent="0">
              <a:buNone/>
              <a:defRPr sz="2368" b="1"/>
            </a:lvl2pPr>
            <a:lvl3pPr marL="1082650" indent="0">
              <a:buNone/>
              <a:defRPr sz="2131" b="1"/>
            </a:lvl3pPr>
            <a:lvl4pPr marL="1623974" indent="0">
              <a:buNone/>
              <a:defRPr sz="1894" b="1"/>
            </a:lvl4pPr>
            <a:lvl5pPr marL="2165299" indent="0">
              <a:buNone/>
              <a:defRPr sz="1894" b="1"/>
            </a:lvl5pPr>
            <a:lvl6pPr marL="2706624" indent="0">
              <a:buNone/>
              <a:defRPr sz="1894" b="1"/>
            </a:lvl6pPr>
            <a:lvl7pPr marL="3247949" indent="0">
              <a:buNone/>
              <a:defRPr sz="1894" b="1"/>
            </a:lvl7pPr>
            <a:lvl8pPr marL="3789274" indent="0">
              <a:buNone/>
              <a:defRPr sz="1894" b="1"/>
            </a:lvl8pPr>
            <a:lvl9pPr marL="4330598" indent="0">
              <a:buNone/>
              <a:defRPr sz="1894" b="1"/>
            </a:lvl9pPr>
          </a:lstStyle>
          <a:p>
            <a:pPr lvl="0"/>
            <a:r>
              <a:rPr lang="el-GR"/>
              <a:t>Στυλ κειμένου υποδείγματος</a:t>
            </a:r>
          </a:p>
        </p:txBody>
      </p:sp>
      <p:sp>
        <p:nvSpPr>
          <p:cNvPr id="6" name="Content Placeholder 5"/>
          <p:cNvSpPr>
            <a:spLocks noGrp="1"/>
          </p:cNvSpPr>
          <p:nvPr>
            <p:ph sz="quarter" idx="4"/>
          </p:nvPr>
        </p:nvSpPr>
        <p:spPr>
          <a:xfrm>
            <a:off x="5481043" y="2966078"/>
            <a:ext cx="4602779" cy="436265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pPr>
              <a:defRPr/>
            </a:pPr>
            <a:fld id="{28D9F9C0-026B-4A53-B479-E55A9294C7C3}" type="datetimeFigureOut">
              <a:rPr lang="en-US" altLang="en-US" smtClean="0"/>
              <a:pPr>
                <a:defRPr/>
              </a:pPr>
              <a:t>5/13/2023</a:t>
            </a:fld>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val="1898389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a:defRPr/>
            </a:pPr>
            <a:fld id="{28D9F9C0-026B-4A53-B479-E55A9294C7C3}" type="datetimeFigureOut">
              <a:rPr lang="en-US" altLang="en-US" smtClean="0"/>
              <a:pPr>
                <a:defRPr/>
              </a:pPr>
              <a:t>5/13/2023</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val="36515546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8D9F9C0-026B-4A53-B479-E55A9294C7C3}" type="datetimeFigureOut">
              <a:rPr lang="en-US" altLang="en-US" smtClean="0"/>
              <a:pPr>
                <a:defRPr/>
              </a:pPr>
              <a:t>5/13/2023</a:t>
            </a:fld>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val="2572901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02779" y="1169140"/>
            <a:ext cx="5481042" cy="5770508"/>
          </a:xfrm>
        </p:spPr>
        <p:txBody>
          <a:bodyPr/>
          <a:lstStyle>
            <a:lvl1pPr>
              <a:defRPr sz="3789"/>
            </a:lvl1pPr>
            <a:lvl2pPr>
              <a:defRPr sz="3315"/>
            </a:lvl2pPr>
            <a:lvl3pPr>
              <a:defRPr sz="2842"/>
            </a:lvl3pPr>
            <a:lvl4pPr>
              <a:defRPr sz="2368"/>
            </a:lvl4pPr>
            <a:lvl5pPr>
              <a:defRPr sz="2368"/>
            </a:lvl5pPr>
            <a:lvl6pPr>
              <a:defRPr sz="2368"/>
            </a:lvl6pPr>
            <a:lvl7pPr>
              <a:defRPr sz="2368"/>
            </a:lvl7pPr>
            <a:lvl8pPr>
              <a:defRPr sz="2368"/>
            </a:lvl8pPr>
            <a:lvl9pPr>
              <a:defRPr sz="2368"/>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defRPr/>
            </a:pPr>
            <a:fld id="{28D9F9C0-026B-4A53-B479-E55A9294C7C3}" type="datetimeFigureOut">
              <a:rPr lang="en-US" altLang="en-US" smtClean="0"/>
              <a:pPr>
                <a:defRPr/>
              </a:pPr>
              <a:t>5/13/2023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val="247115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1C552EE3-C1F9-4E04-98AE-3A0BA72F0934}"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372951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45749" y="541338"/>
            <a:ext cx="3491909" cy="1894681"/>
          </a:xfrm>
        </p:spPr>
        <p:txBody>
          <a:bodyPr anchor="b"/>
          <a:lstStyle>
            <a:lvl1pPr>
              <a:defRPr sz="3789"/>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602779" y="1169140"/>
            <a:ext cx="5481042" cy="5770508"/>
          </a:xfrm>
        </p:spPr>
        <p:txBody>
          <a:bodyPr anchor="t"/>
          <a:lstStyle>
            <a:lvl1pPr marL="0" indent="0">
              <a:buNone/>
              <a:defRPr sz="3789"/>
            </a:lvl1pPr>
            <a:lvl2pPr marL="541325" indent="0">
              <a:buNone/>
              <a:defRPr sz="3315"/>
            </a:lvl2pPr>
            <a:lvl3pPr marL="1082650" indent="0">
              <a:buNone/>
              <a:defRPr sz="2842"/>
            </a:lvl3pPr>
            <a:lvl4pPr marL="1623974" indent="0">
              <a:buNone/>
              <a:defRPr sz="2368"/>
            </a:lvl4pPr>
            <a:lvl5pPr marL="2165299" indent="0">
              <a:buNone/>
              <a:defRPr sz="2368"/>
            </a:lvl5pPr>
            <a:lvl6pPr marL="2706624" indent="0">
              <a:buNone/>
              <a:defRPr sz="2368"/>
            </a:lvl6pPr>
            <a:lvl7pPr marL="3247949" indent="0">
              <a:buNone/>
              <a:defRPr sz="2368"/>
            </a:lvl7pPr>
            <a:lvl8pPr marL="3789274" indent="0">
              <a:buNone/>
              <a:defRPr sz="2368"/>
            </a:lvl8pPr>
            <a:lvl9pPr marL="4330598" indent="0">
              <a:buNone/>
              <a:defRPr sz="2368"/>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45749" y="2436019"/>
            <a:ext cx="3491909" cy="4513026"/>
          </a:xfrm>
        </p:spPr>
        <p:txBody>
          <a:bodyPr/>
          <a:lstStyle>
            <a:lvl1pPr marL="0" indent="0">
              <a:buNone/>
              <a:defRPr sz="1894"/>
            </a:lvl1pPr>
            <a:lvl2pPr marL="541325" indent="0">
              <a:buNone/>
              <a:defRPr sz="1658"/>
            </a:lvl2pPr>
            <a:lvl3pPr marL="1082650" indent="0">
              <a:buNone/>
              <a:defRPr sz="1421"/>
            </a:lvl3pPr>
            <a:lvl4pPr marL="1623974" indent="0">
              <a:buNone/>
              <a:defRPr sz="1184"/>
            </a:lvl4pPr>
            <a:lvl5pPr marL="2165299" indent="0">
              <a:buNone/>
              <a:defRPr sz="1184"/>
            </a:lvl5pPr>
            <a:lvl6pPr marL="2706624" indent="0">
              <a:buNone/>
              <a:defRPr sz="1184"/>
            </a:lvl6pPr>
            <a:lvl7pPr marL="3247949" indent="0">
              <a:buNone/>
              <a:defRPr sz="1184"/>
            </a:lvl7pPr>
            <a:lvl8pPr marL="3789274" indent="0">
              <a:buNone/>
              <a:defRPr sz="1184"/>
            </a:lvl8pPr>
            <a:lvl9pPr marL="4330598" indent="0">
              <a:buNone/>
              <a:defRPr sz="1184"/>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a:defRPr/>
            </a:pPr>
            <a:fld id="{28D9F9C0-026B-4A53-B479-E55A9294C7C3}" type="datetimeFigureOut">
              <a:rPr lang="en-US" altLang="en-US" smtClean="0"/>
              <a:pPr>
                <a:defRPr/>
              </a:pPr>
              <a:t>5/13/2023</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val="18490681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28D9F9C0-026B-4A53-B479-E55A9294C7C3}" type="datetimeFigureOut">
              <a:rPr lang="en-US" altLang="en-US" smtClean="0"/>
              <a:pPr>
                <a:defRPr/>
              </a:pPr>
              <a:t>5/13/2023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val="16138738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7894" y="432318"/>
            <a:ext cx="2334518" cy="688137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744339" y="432318"/>
            <a:ext cx="6868220" cy="688137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a:defRPr/>
            </a:pPr>
            <a:fld id="{28D9F9C0-026B-4A53-B479-E55A9294C7C3}" type="datetimeFigureOut">
              <a:rPr lang="en-US" altLang="en-US" smtClean="0"/>
              <a:pPr>
                <a:defRPr/>
              </a:pPr>
              <a:t>5/13/2023</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310B984-16E4-489D-975F-F26ECA45CB2D}" type="slidenum">
              <a:rPr lang="en-US" altLang="en-US" smtClean="0"/>
              <a:pPr/>
              <a:t>‹#›</a:t>
            </a:fld>
            <a:endParaRPr lang="en-US" altLang="en-US"/>
          </a:p>
        </p:txBody>
      </p:sp>
    </p:spTree>
    <p:extLst>
      <p:ext uri="{BB962C8B-B14F-4D97-AF65-F5344CB8AC3E}">
        <p14:creationId xmlns:p14="http://schemas.microsoft.com/office/powerpoint/2010/main" val="35100500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37" y="325179"/>
            <a:ext cx="8841846" cy="409733"/>
          </a:xfrm>
        </p:spPr>
        <p:txBody>
          <a:bodyPr>
            <a:normAutofit/>
          </a:bodyPr>
          <a:lstStyle>
            <a:lvl1pPr algn="ctr">
              <a:defRPr sz="1894"/>
            </a:lvl1pPr>
          </a:lstStyle>
          <a:p>
            <a:r>
              <a:rPr lang="en-US" dirty="0"/>
              <a:t>Click to edit Master title style</a:t>
            </a:r>
          </a:p>
        </p:txBody>
      </p:sp>
      <p:sp>
        <p:nvSpPr>
          <p:cNvPr id="3" name="Content Placeholder 2"/>
          <p:cNvSpPr>
            <a:spLocks noGrp="1"/>
          </p:cNvSpPr>
          <p:nvPr>
            <p:ph sz="half" idx="1"/>
          </p:nvPr>
        </p:nvSpPr>
        <p:spPr>
          <a:xfrm>
            <a:off x="553585" y="905432"/>
            <a:ext cx="4330700" cy="2813563"/>
          </a:xfrm>
        </p:spPr>
        <p:txBody>
          <a:bodyPr/>
          <a:lstStyle>
            <a:lvl1pPr>
              <a:defRPr sz="3078"/>
            </a:lvl1pPr>
            <a:lvl2pPr>
              <a:defRPr sz="2605"/>
            </a:lvl2pPr>
            <a:lvl3pPr>
              <a:defRPr sz="2368"/>
            </a:lvl3pPr>
            <a:lvl4pPr>
              <a:defRPr sz="2131"/>
            </a:lvl4pPr>
            <a:lvl5pPr>
              <a:defRPr sz="213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sz="half" idx="13"/>
          </p:nvPr>
        </p:nvSpPr>
        <p:spPr>
          <a:xfrm>
            <a:off x="5072337" y="3804253"/>
            <a:ext cx="4330700" cy="2813563"/>
          </a:xfrm>
        </p:spPr>
        <p:txBody>
          <a:bodyPr/>
          <a:lstStyle>
            <a:lvl1pPr>
              <a:defRPr sz="3078"/>
            </a:lvl1pPr>
            <a:lvl2pPr>
              <a:defRPr sz="2605"/>
            </a:lvl2pPr>
            <a:lvl3pPr>
              <a:defRPr sz="2368"/>
            </a:lvl3pPr>
            <a:lvl4pPr>
              <a:defRPr sz="2131"/>
            </a:lvl4pPr>
            <a:lvl5pPr>
              <a:defRPr sz="213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2"/>
          <p:cNvSpPr>
            <a:spLocks noGrp="1"/>
          </p:cNvSpPr>
          <p:nvPr>
            <p:ph sz="half" idx="14"/>
          </p:nvPr>
        </p:nvSpPr>
        <p:spPr>
          <a:xfrm>
            <a:off x="5072337" y="905431"/>
            <a:ext cx="4330700" cy="2813563"/>
          </a:xfrm>
        </p:spPr>
        <p:txBody>
          <a:bodyPr/>
          <a:lstStyle>
            <a:lvl1pPr>
              <a:defRPr sz="3078"/>
            </a:lvl1pPr>
            <a:lvl2pPr>
              <a:defRPr sz="2605"/>
            </a:lvl2pPr>
            <a:lvl3pPr>
              <a:defRPr sz="2368"/>
            </a:lvl3pPr>
            <a:lvl4pPr>
              <a:defRPr sz="2131"/>
            </a:lvl4pPr>
            <a:lvl5pPr>
              <a:defRPr sz="213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p:cNvSpPr>
            <a:spLocks noGrp="1"/>
          </p:cNvSpPr>
          <p:nvPr>
            <p:ph sz="half" idx="15"/>
          </p:nvPr>
        </p:nvSpPr>
        <p:spPr>
          <a:xfrm>
            <a:off x="553585" y="3804253"/>
            <a:ext cx="4330700" cy="2813563"/>
          </a:xfrm>
        </p:spPr>
        <p:txBody>
          <a:bodyPr/>
          <a:lstStyle>
            <a:lvl1pPr>
              <a:defRPr sz="3078"/>
            </a:lvl1pPr>
            <a:lvl2pPr>
              <a:defRPr sz="2605"/>
            </a:lvl2pPr>
            <a:lvl3pPr>
              <a:defRPr sz="2368"/>
            </a:lvl3pPr>
            <a:lvl4pPr>
              <a:defRPr sz="2131"/>
            </a:lvl4pPr>
            <a:lvl5pPr>
              <a:defRPr sz="213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7B752A50-2453-4AD2-AEE3-BD3CE841CA11}"/>
              </a:ext>
            </a:extLst>
          </p:cNvPr>
          <p:cNvSpPr>
            <a:spLocks noGrp="1"/>
          </p:cNvSpPr>
          <p:nvPr>
            <p:ph type="dt" sz="half" idx="16"/>
          </p:nvPr>
        </p:nvSpPr>
        <p:spPr/>
        <p:txBody>
          <a:bodyPr/>
          <a:lstStyle>
            <a:lvl1pPr>
              <a:defRPr/>
            </a:lvl1pPr>
          </a:lstStyle>
          <a:p>
            <a:pPr>
              <a:defRPr/>
            </a:pPr>
            <a:fld id="{099DBD2D-F88E-4647-8C98-EA427498FC5E}" type="datetimeFigureOut">
              <a:rPr lang="en-US" altLang="en-US"/>
              <a:pPr>
                <a:defRPr/>
              </a:pPr>
              <a:t>5/13/2023</a:t>
            </a:fld>
            <a:endParaRPr lang="en-US" altLang="en-US"/>
          </a:p>
        </p:txBody>
      </p:sp>
      <p:sp>
        <p:nvSpPr>
          <p:cNvPr id="11" name="Footer Placeholder 4">
            <a:extLst>
              <a:ext uri="{FF2B5EF4-FFF2-40B4-BE49-F238E27FC236}">
                <a16:creationId xmlns:a16="http://schemas.microsoft.com/office/drawing/2014/main" id="{B8084BA3-0279-41FA-90C6-AD2C0A26830F}"/>
              </a:ext>
            </a:extLst>
          </p:cNvPr>
          <p:cNvSpPr>
            <a:spLocks noGrp="1"/>
          </p:cNvSpPr>
          <p:nvPr>
            <p:ph type="ftr" sz="quarter" idx="17"/>
          </p:nvPr>
        </p:nvSpPr>
        <p:spPr/>
        <p:txBody>
          <a:bodyPr/>
          <a:lstStyle>
            <a:lvl1pPr>
              <a:defRPr/>
            </a:lvl1pPr>
          </a:lstStyle>
          <a:p>
            <a:pPr>
              <a:defRPr/>
            </a:pPr>
            <a:endParaRPr lang="en-US" altLang="en-US"/>
          </a:p>
        </p:txBody>
      </p:sp>
      <p:sp>
        <p:nvSpPr>
          <p:cNvPr id="12" name="Slide Number Placeholder 5">
            <a:extLst>
              <a:ext uri="{FF2B5EF4-FFF2-40B4-BE49-F238E27FC236}">
                <a16:creationId xmlns:a16="http://schemas.microsoft.com/office/drawing/2014/main" id="{81939AEC-FE1C-40A0-B8B8-6CA24244DDD9}"/>
              </a:ext>
            </a:extLst>
          </p:cNvPr>
          <p:cNvSpPr>
            <a:spLocks noGrp="1"/>
          </p:cNvSpPr>
          <p:nvPr>
            <p:ph type="sldNum" sz="quarter" idx="18"/>
          </p:nvPr>
        </p:nvSpPr>
        <p:spPr/>
        <p:txBody>
          <a:bodyPr/>
          <a:lstStyle>
            <a:lvl1pPr>
              <a:defRPr/>
            </a:lvl1pPr>
          </a:lstStyle>
          <a:p>
            <a:fld id="{55E86ECD-67CE-4197-9972-E7534A21E873}" type="slidenum">
              <a:rPr lang="en-US" altLang="en-US"/>
              <a:pPr/>
              <a:t>‹#›</a:t>
            </a:fld>
            <a:endParaRPr lang="en-US" altLang="en-US"/>
          </a:p>
        </p:txBody>
      </p:sp>
    </p:spTree>
    <p:extLst>
      <p:ext uri="{BB962C8B-B14F-4D97-AF65-F5344CB8AC3E}">
        <p14:creationId xmlns:p14="http://schemas.microsoft.com/office/powerpoint/2010/main" val="30310297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2007" y="2522484"/>
            <a:ext cx="9202738" cy="1740551"/>
          </a:xfrm>
        </p:spPr>
        <p:txBody>
          <a:bodyPr/>
          <a:lstStyle/>
          <a:p>
            <a:r>
              <a:rPr lang="en-US"/>
              <a:t>Click to edit Master title style</a:t>
            </a:r>
            <a:endParaRPr lang="el-GR"/>
          </a:p>
        </p:txBody>
      </p:sp>
      <p:sp>
        <p:nvSpPr>
          <p:cNvPr id="3" name="Subtitle 2"/>
          <p:cNvSpPr>
            <a:spLocks noGrp="1"/>
          </p:cNvSpPr>
          <p:nvPr>
            <p:ph type="subTitle" idx="1"/>
          </p:nvPr>
        </p:nvSpPr>
        <p:spPr>
          <a:xfrm>
            <a:off x="1624013" y="4601369"/>
            <a:ext cx="7578725" cy="2075127"/>
          </a:xfrm>
        </p:spPr>
        <p:txBody>
          <a:bodyPr/>
          <a:lstStyle>
            <a:lvl1pPr marL="0" indent="0" algn="ctr">
              <a:buNone/>
              <a:defRPr>
                <a:solidFill>
                  <a:schemeClr val="tx1">
                    <a:tint val="75000"/>
                  </a:schemeClr>
                </a:solidFill>
              </a:defRPr>
            </a:lvl1pPr>
            <a:lvl2pPr marL="405996" indent="0" algn="ctr">
              <a:buNone/>
              <a:defRPr>
                <a:solidFill>
                  <a:schemeClr val="tx1">
                    <a:tint val="75000"/>
                  </a:schemeClr>
                </a:solidFill>
              </a:defRPr>
            </a:lvl2pPr>
            <a:lvl3pPr marL="811993" indent="0" algn="ctr">
              <a:buNone/>
              <a:defRPr>
                <a:solidFill>
                  <a:schemeClr val="tx1">
                    <a:tint val="75000"/>
                  </a:schemeClr>
                </a:solidFill>
              </a:defRPr>
            </a:lvl3pPr>
            <a:lvl4pPr marL="1217988" indent="0" algn="ctr">
              <a:buNone/>
              <a:defRPr>
                <a:solidFill>
                  <a:schemeClr val="tx1">
                    <a:tint val="75000"/>
                  </a:schemeClr>
                </a:solidFill>
              </a:defRPr>
            </a:lvl4pPr>
            <a:lvl5pPr marL="1623985" indent="0" algn="ctr">
              <a:buNone/>
              <a:defRPr>
                <a:solidFill>
                  <a:schemeClr val="tx1">
                    <a:tint val="75000"/>
                  </a:schemeClr>
                </a:solidFill>
              </a:defRPr>
            </a:lvl5pPr>
            <a:lvl6pPr marL="2029981" indent="0" algn="ctr">
              <a:buNone/>
              <a:defRPr>
                <a:solidFill>
                  <a:schemeClr val="tx1">
                    <a:tint val="75000"/>
                  </a:schemeClr>
                </a:solidFill>
              </a:defRPr>
            </a:lvl6pPr>
            <a:lvl7pPr marL="2435978" indent="0" algn="ctr">
              <a:buNone/>
              <a:defRPr>
                <a:solidFill>
                  <a:schemeClr val="tx1">
                    <a:tint val="75000"/>
                  </a:schemeClr>
                </a:solidFill>
              </a:defRPr>
            </a:lvl7pPr>
            <a:lvl8pPr marL="2841974" indent="0" algn="ctr">
              <a:buNone/>
              <a:defRPr>
                <a:solidFill>
                  <a:schemeClr val="tx1">
                    <a:tint val="75000"/>
                  </a:schemeClr>
                </a:solidFill>
              </a:defRPr>
            </a:lvl8pPr>
            <a:lvl9pPr marL="3247969"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8387687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7600894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894"/>
            <a:ext cx="9202738" cy="1612735"/>
          </a:xfrm>
        </p:spPr>
        <p:txBody>
          <a:bodyPr anchor="t"/>
          <a:lstStyle>
            <a:lvl1pPr algn="l">
              <a:defRPr sz="3552" b="1" cap="all"/>
            </a:lvl1pPr>
          </a:lstStyle>
          <a:p>
            <a:r>
              <a:rPr lang="en-US"/>
              <a:t>Click to edit Master title style</a:t>
            </a:r>
            <a:endParaRPr lang="el-GR"/>
          </a:p>
        </p:txBody>
      </p:sp>
      <p:sp>
        <p:nvSpPr>
          <p:cNvPr id="3" name="Text Placeholder 2"/>
          <p:cNvSpPr>
            <a:spLocks noGrp="1"/>
          </p:cNvSpPr>
          <p:nvPr>
            <p:ph type="body" idx="1"/>
          </p:nvPr>
        </p:nvSpPr>
        <p:spPr>
          <a:xfrm>
            <a:off x="855238" y="3441631"/>
            <a:ext cx="9202738" cy="1776263"/>
          </a:xfrm>
        </p:spPr>
        <p:txBody>
          <a:bodyPr anchor="b"/>
          <a:lstStyle>
            <a:lvl1pPr marL="0" indent="0">
              <a:buNone/>
              <a:defRPr sz="1776">
                <a:solidFill>
                  <a:schemeClr val="tx1">
                    <a:tint val="75000"/>
                  </a:schemeClr>
                </a:solidFill>
              </a:defRPr>
            </a:lvl1pPr>
            <a:lvl2pPr marL="405996" indent="0">
              <a:buNone/>
              <a:defRPr sz="1598">
                <a:solidFill>
                  <a:schemeClr val="tx1">
                    <a:tint val="75000"/>
                  </a:schemeClr>
                </a:solidFill>
              </a:defRPr>
            </a:lvl2pPr>
            <a:lvl3pPr marL="811993" indent="0">
              <a:buNone/>
              <a:defRPr sz="1421">
                <a:solidFill>
                  <a:schemeClr val="tx1">
                    <a:tint val="75000"/>
                  </a:schemeClr>
                </a:solidFill>
              </a:defRPr>
            </a:lvl3pPr>
            <a:lvl4pPr marL="1217988" indent="0">
              <a:buNone/>
              <a:defRPr sz="1243">
                <a:solidFill>
                  <a:schemeClr val="tx1">
                    <a:tint val="75000"/>
                  </a:schemeClr>
                </a:solidFill>
              </a:defRPr>
            </a:lvl4pPr>
            <a:lvl5pPr marL="1623985" indent="0">
              <a:buNone/>
              <a:defRPr sz="1243">
                <a:solidFill>
                  <a:schemeClr val="tx1">
                    <a:tint val="75000"/>
                  </a:schemeClr>
                </a:solidFill>
              </a:defRPr>
            </a:lvl5pPr>
            <a:lvl6pPr marL="2029981" indent="0">
              <a:buNone/>
              <a:defRPr sz="1243">
                <a:solidFill>
                  <a:schemeClr val="tx1">
                    <a:tint val="75000"/>
                  </a:schemeClr>
                </a:solidFill>
              </a:defRPr>
            </a:lvl6pPr>
            <a:lvl7pPr marL="2435978" indent="0">
              <a:buNone/>
              <a:defRPr sz="1243">
                <a:solidFill>
                  <a:schemeClr val="tx1">
                    <a:tint val="75000"/>
                  </a:schemeClr>
                </a:solidFill>
              </a:defRPr>
            </a:lvl7pPr>
            <a:lvl8pPr marL="2841974" indent="0">
              <a:buNone/>
              <a:defRPr sz="1243">
                <a:solidFill>
                  <a:schemeClr val="tx1">
                    <a:tint val="75000"/>
                  </a:schemeClr>
                </a:solidFill>
              </a:defRPr>
            </a:lvl8pPr>
            <a:lvl9pPr marL="3247969" indent="0">
              <a:buNone/>
              <a:defRPr sz="12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6D00A-B865-405E-AE51-4C83ED671E74}"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10113278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541337" y="1894682"/>
            <a:ext cx="4781815" cy="5358866"/>
          </a:xfrm>
        </p:spPr>
        <p:txBody>
          <a:bodyPr/>
          <a:lstStyle>
            <a:lvl1pPr>
              <a:defRPr sz="2486"/>
            </a:lvl1pPr>
            <a:lvl2pPr>
              <a:defRPr sz="2131"/>
            </a:lvl2pPr>
            <a:lvl3pPr>
              <a:defRPr sz="1776"/>
            </a:lvl3pPr>
            <a:lvl4pPr>
              <a:defRPr sz="1598"/>
            </a:lvl4pPr>
            <a:lvl5pPr>
              <a:defRPr sz="1598"/>
            </a:lvl5pPr>
            <a:lvl6pPr>
              <a:defRPr sz="1598"/>
            </a:lvl6pPr>
            <a:lvl7pPr>
              <a:defRPr sz="1598"/>
            </a:lvl7pPr>
            <a:lvl8pPr>
              <a:defRPr sz="1598"/>
            </a:lvl8pPr>
            <a:lvl9pPr>
              <a:defRPr sz="15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503599" y="1894682"/>
            <a:ext cx="4781815" cy="5358866"/>
          </a:xfrm>
        </p:spPr>
        <p:txBody>
          <a:bodyPr/>
          <a:lstStyle>
            <a:lvl1pPr>
              <a:defRPr sz="2486"/>
            </a:lvl1pPr>
            <a:lvl2pPr>
              <a:defRPr sz="2131"/>
            </a:lvl2pPr>
            <a:lvl3pPr>
              <a:defRPr sz="1776"/>
            </a:lvl3pPr>
            <a:lvl4pPr>
              <a:defRPr sz="1598"/>
            </a:lvl4pPr>
            <a:lvl5pPr>
              <a:defRPr sz="1598"/>
            </a:lvl5pPr>
            <a:lvl6pPr>
              <a:defRPr sz="1598"/>
            </a:lvl6pPr>
            <a:lvl7pPr>
              <a:defRPr sz="1598"/>
            </a:lvl7pPr>
            <a:lvl8pPr>
              <a:defRPr sz="1598"/>
            </a:lvl8pPr>
            <a:lvl9pPr>
              <a:defRPr sz="15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9C6D00A-B865-405E-AE51-4C83ED671E74}"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3809127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8" y="1817617"/>
            <a:ext cx="4783695" cy="757496"/>
          </a:xfrm>
        </p:spPr>
        <p:txBody>
          <a:bodyPr anchor="b"/>
          <a:lstStyle>
            <a:lvl1pPr marL="0" indent="0">
              <a:buNone/>
              <a:defRPr sz="2131" b="1"/>
            </a:lvl1pPr>
            <a:lvl2pPr marL="405996" indent="0">
              <a:buNone/>
              <a:defRPr sz="1776" b="1"/>
            </a:lvl2pPr>
            <a:lvl3pPr marL="811993" indent="0">
              <a:buNone/>
              <a:defRPr sz="1598" b="1"/>
            </a:lvl3pPr>
            <a:lvl4pPr marL="1217988" indent="0">
              <a:buNone/>
              <a:defRPr sz="1421" b="1"/>
            </a:lvl4pPr>
            <a:lvl5pPr marL="1623985" indent="0">
              <a:buNone/>
              <a:defRPr sz="1421" b="1"/>
            </a:lvl5pPr>
            <a:lvl6pPr marL="2029981" indent="0">
              <a:buNone/>
              <a:defRPr sz="1421" b="1"/>
            </a:lvl6pPr>
            <a:lvl7pPr marL="2435978" indent="0">
              <a:buNone/>
              <a:defRPr sz="1421" b="1"/>
            </a:lvl7pPr>
            <a:lvl8pPr marL="2841974" indent="0">
              <a:buNone/>
              <a:defRPr sz="1421" b="1"/>
            </a:lvl8pPr>
            <a:lvl9pPr marL="3247969" indent="0">
              <a:buNone/>
              <a:defRPr sz="1421" b="1"/>
            </a:lvl9pPr>
          </a:lstStyle>
          <a:p>
            <a:pPr lvl="0"/>
            <a:r>
              <a:rPr lang="en-US"/>
              <a:t>Click to edit Master text styles</a:t>
            </a:r>
          </a:p>
        </p:txBody>
      </p:sp>
      <p:sp>
        <p:nvSpPr>
          <p:cNvPr id="4" name="Content Placeholder 3"/>
          <p:cNvSpPr>
            <a:spLocks noGrp="1"/>
          </p:cNvSpPr>
          <p:nvPr>
            <p:ph sz="half" idx="2"/>
          </p:nvPr>
        </p:nvSpPr>
        <p:spPr>
          <a:xfrm>
            <a:off x="541338" y="2575114"/>
            <a:ext cx="4783695" cy="4678435"/>
          </a:xfrm>
        </p:spPr>
        <p:txBody>
          <a:bodyPr/>
          <a:lstStyle>
            <a:lvl1pPr>
              <a:defRPr sz="2131"/>
            </a:lvl1pPr>
            <a:lvl2pPr>
              <a:defRPr sz="1776"/>
            </a:lvl2pPr>
            <a:lvl3pPr>
              <a:defRPr sz="1598"/>
            </a:lvl3pPr>
            <a:lvl4pPr>
              <a:defRPr sz="1421"/>
            </a:lvl4pPr>
            <a:lvl5pPr>
              <a:defRPr sz="1421"/>
            </a:lvl5pPr>
            <a:lvl6pPr>
              <a:defRPr sz="1421"/>
            </a:lvl6pPr>
            <a:lvl7pPr>
              <a:defRPr sz="1421"/>
            </a:lvl7pPr>
            <a:lvl8pPr>
              <a:defRPr sz="1421"/>
            </a:lvl8pPr>
            <a:lvl9pPr>
              <a:defRPr sz="142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131" b="1"/>
            </a:lvl1pPr>
            <a:lvl2pPr marL="405996" indent="0">
              <a:buNone/>
              <a:defRPr sz="1776" b="1"/>
            </a:lvl2pPr>
            <a:lvl3pPr marL="811993" indent="0">
              <a:buNone/>
              <a:defRPr sz="1598" b="1"/>
            </a:lvl3pPr>
            <a:lvl4pPr marL="1217988" indent="0">
              <a:buNone/>
              <a:defRPr sz="1421" b="1"/>
            </a:lvl4pPr>
            <a:lvl5pPr marL="1623985" indent="0">
              <a:buNone/>
              <a:defRPr sz="1421" b="1"/>
            </a:lvl5pPr>
            <a:lvl6pPr marL="2029981" indent="0">
              <a:buNone/>
              <a:defRPr sz="1421" b="1"/>
            </a:lvl6pPr>
            <a:lvl7pPr marL="2435978" indent="0">
              <a:buNone/>
              <a:defRPr sz="1421" b="1"/>
            </a:lvl7pPr>
            <a:lvl8pPr marL="2841974" indent="0">
              <a:buNone/>
              <a:defRPr sz="1421" b="1"/>
            </a:lvl8pPr>
            <a:lvl9pPr marL="3247969" indent="0">
              <a:buNone/>
              <a:defRPr sz="1421" b="1"/>
            </a:lvl9pPr>
          </a:lstStyle>
          <a:p>
            <a:pPr lvl="0"/>
            <a:r>
              <a:rPr lang="en-US"/>
              <a:t>Click to edit Master text styles</a:t>
            </a:r>
          </a:p>
        </p:txBody>
      </p:sp>
      <p:sp>
        <p:nvSpPr>
          <p:cNvPr id="6" name="Content Placeholder 5"/>
          <p:cNvSpPr>
            <a:spLocks noGrp="1"/>
          </p:cNvSpPr>
          <p:nvPr>
            <p:ph sz="quarter" idx="4"/>
          </p:nvPr>
        </p:nvSpPr>
        <p:spPr>
          <a:xfrm>
            <a:off x="5499839" y="2575114"/>
            <a:ext cx="4785574" cy="4678435"/>
          </a:xfrm>
        </p:spPr>
        <p:txBody>
          <a:bodyPr/>
          <a:lstStyle>
            <a:lvl1pPr>
              <a:defRPr sz="2131"/>
            </a:lvl1pPr>
            <a:lvl2pPr>
              <a:defRPr sz="1776"/>
            </a:lvl2pPr>
            <a:lvl3pPr>
              <a:defRPr sz="1598"/>
            </a:lvl3pPr>
            <a:lvl4pPr>
              <a:defRPr sz="1421"/>
            </a:lvl4pPr>
            <a:lvl5pPr>
              <a:defRPr sz="1421"/>
            </a:lvl5pPr>
            <a:lvl6pPr>
              <a:defRPr sz="1421"/>
            </a:lvl6pPr>
            <a:lvl7pPr>
              <a:defRPr sz="1421"/>
            </a:lvl7pPr>
            <a:lvl8pPr>
              <a:defRPr sz="1421"/>
            </a:lvl8pPr>
            <a:lvl9pPr>
              <a:defRPr sz="142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9C6D00A-B865-405E-AE51-4C83ED671E74}" type="datetimeFigureOut">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13609104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9C6D00A-B865-405E-AE51-4C83ED671E74}" type="datetimeFigureOut">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325461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5238" y="5217901"/>
            <a:ext cx="9202738" cy="1612735"/>
          </a:xfrm>
        </p:spPr>
        <p:txBody>
          <a:bodyPr anchor="t"/>
          <a:lstStyle>
            <a:lvl1pPr algn="l">
              <a:defRPr sz="4700" b="1" cap="all"/>
            </a:lvl1pPr>
          </a:lstStyle>
          <a:p>
            <a:r>
              <a:rPr lang="en-US"/>
              <a:t>Click to edit Master title style</a:t>
            </a:r>
            <a:endParaRPr lang="el-GR"/>
          </a:p>
        </p:txBody>
      </p:sp>
      <p:sp>
        <p:nvSpPr>
          <p:cNvPr id="3" name="Text Placeholder 2"/>
          <p:cNvSpPr>
            <a:spLocks noGrp="1"/>
          </p:cNvSpPr>
          <p:nvPr>
            <p:ph type="body" idx="1"/>
          </p:nvPr>
        </p:nvSpPr>
        <p:spPr>
          <a:xfrm>
            <a:off x="855238" y="3441638"/>
            <a:ext cx="9202738" cy="1776263"/>
          </a:xfrm>
        </p:spPr>
        <p:txBody>
          <a:bodyPr anchor="b"/>
          <a:lstStyle>
            <a:lvl1pPr marL="0" indent="0">
              <a:buNone/>
              <a:defRPr sz="2400">
                <a:solidFill>
                  <a:schemeClr val="tx1">
                    <a:tint val="75000"/>
                  </a:schemeClr>
                </a:solidFill>
              </a:defRPr>
            </a:lvl1pPr>
            <a:lvl2pPr marL="540900" indent="0">
              <a:buNone/>
              <a:defRPr sz="2100">
                <a:solidFill>
                  <a:schemeClr val="tx1">
                    <a:tint val="75000"/>
                  </a:schemeClr>
                </a:solidFill>
              </a:defRPr>
            </a:lvl2pPr>
            <a:lvl3pPr marL="1081799" indent="0">
              <a:buNone/>
              <a:defRPr sz="1900">
                <a:solidFill>
                  <a:schemeClr val="tx1">
                    <a:tint val="75000"/>
                  </a:schemeClr>
                </a:solidFill>
              </a:defRPr>
            </a:lvl3pPr>
            <a:lvl4pPr marL="1622702" indent="0">
              <a:buNone/>
              <a:defRPr sz="1700">
                <a:solidFill>
                  <a:schemeClr val="tx1">
                    <a:tint val="75000"/>
                  </a:schemeClr>
                </a:solidFill>
              </a:defRPr>
            </a:lvl4pPr>
            <a:lvl5pPr marL="2163601" indent="0">
              <a:buNone/>
              <a:defRPr sz="1700">
                <a:solidFill>
                  <a:schemeClr val="tx1">
                    <a:tint val="75000"/>
                  </a:schemeClr>
                </a:solidFill>
              </a:defRPr>
            </a:lvl5pPr>
            <a:lvl6pPr marL="2704502" indent="0">
              <a:buNone/>
              <a:defRPr sz="1700">
                <a:solidFill>
                  <a:schemeClr val="tx1">
                    <a:tint val="75000"/>
                  </a:schemeClr>
                </a:solidFill>
              </a:defRPr>
            </a:lvl6pPr>
            <a:lvl7pPr marL="3245404" indent="0">
              <a:buNone/>
              <a:defRPr sz="1700">
                <a:solidFill>
                  <a:schemeClr val="tx1">
                    <a:tint val="75000"/>
                  </a:schemeClr>
                </a:solidFill>
              </a:defRPr>
            </a:lvl7pPr>
            <a:lvl8pPr marL="3786305" indent="0">
              <a:buNone/>
              <a:defRPr sz="1700">
                <a:solidFill>
                  <a:schemeClr val="tx1">
                    <a:tint val="75000"/>
                  </a:schemeClr>
                </a:solidFill>
              </a:defRPr>
            </a:lvl8pPr>
            <a:lvl9pPr marL="4327204" indent="0">
              <a:buNone/>
              <a:defRPr sz="1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552EE3-C1F9-4E04-98AE-3A0BA72F0934}"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7692787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6D00A-B865-405E-AE51-4C83ED671E74}" type="datetimeFigureOut">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909676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1776" b="1"/>
            </a:lvl1pPr>
          </a:lstStyle>
          <a:p>
            <a:r>
              <a:rPr lang="en-US"/>
              <a:t>Click to edit Master title style</a:t>
            </a:r>
            <a:endParaRPr lang="el-GR"/>
          </a:p>
        </p:txBody>
      </p:sp>
      <p:sp>
        <p:nvSpPr>
          <p:cNvPr id="3" name="Content Placeholder 2"/>
          <p:cNvSpPr>
            <a:spLocks noGrp="1"/>
          </p:cNvSpPr>
          <p:nvPr>
            <p:ph idx="1"/>
          </p:nvPr>
        </p:nvSpPr>
        <p:spPr>
          <a:xfrm>
            <a:off x="4232960" y="323300"/>
            <a:ext cx="6052454" cy="6930249"/>
          </a:xfrm>
        </p:spPr>
        <p:txBody>
          <a:bodyPr/>
          <a:lstStyle>
            <a:lvl1pPr>
              <a:defRPr sz="2842"/>
            </a:lvl1pPr>
            <a:lvl2pPr>
              <a:defRPr sz="2486"/>
            </a:lvl2pPr>
            <a:lvl3pPr>
              <a:defRPr sz="2131"/>
            </a:lvl3pPr>
            <a:lvl4pPr>
              <a:defRPr sz="1776"/>
            </a:lvl4pPr>
            <a:lvl5pPr>
              <a:defRPr sz="1776"/>
            </a:lvl5pPr>
            <a:lvl6pPr>
              <a:defRPr sz="1776"/>
            </a:lvl6pPr>
            <a:lvl7pPr>
              <a:defRPr sz="1776"/>
            </a:lvl7pPr>
            <a:lvl8pPr>
              <a:defRPr sz="1776"/>
            </a:lvl8pPr>
            <a:lvl9pPr>
              <a:defRPr sz="17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200"/>
            <a:ext cx="3561926" cy="5554349"/>
          </a:xfrm>
        </p:spPr>
        <p:txBody>
          <a:bodyPr/>
          <a:lstStyle>
            <a:lvl1pPr marL="0" indent="0">
              <a:buNone/>
              <a:defRPr sz="1243"/>
            </a:lvl1pPr>
            <a:lvl2pPr marL="405996" indent="0">
              <a:buNone/>
              <a:defRPr sz="1066"/>
            </a:lvl2pPr>
            <a:lvl3pPr marL="811993" indent="0">
              <a:buNone/>
              <a:defRPr sz="888"/>
            </a:lvl3pPr>
            <a:lvl4pPr marL="1217988" indent="0">
              <a:buNone/>
              <a:defRPr sz="799"/>
            </a:lvl4pPr>
            <a:lvl5pPr marL="1623985" indent="0">
              <a:buNone/>
              <a:defRPr sz="799"/>
            </a:lvl5pPr>
            <a:lvl6pPr marL="2029981" indent="0">
              <a:buNone/>
              <a:defRPr sz="799"/>
            </a:lvl6pPr>
            <a:lvl7pPr marL="2435978" indent="0">
              <a:buNone/>
              <a:defRPr sz="799"/>
            </a:lvl7pPr>
            <a:lvl8pPr marL="2841974" indent="0">
              <a:buNone/>
              <a:defRPr sz="799"/>
            </a:lvl8pPr>
            <a:lvl9pPr marL="3247969" indent="0">
              <a:buNone/>
              <a:defRPr sz="799"/>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42261636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1776"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2842"/>
            </a:lvl1pPr>
            <a:lvl2pPr marL="405996" indent="0">
              <a:buNone/>
              <a:defRPr sz="2486"/>
            </a:lvl2pPr>
            <a:lvl3pPr marL="811993" indent="0">
              <a:buNone/>
              <a:defRPr sz="2131"/>
            </a:lvl3pPr>
            <a:lvl4pPr marL="1217988" indent="0">
              <a:buNone/>
              <a:defRPr sz="1776"/>
            </a:lvl4pPr>
            <a:lvl5pPr marL="1623985" indent="0">
              <a:buNone/>
              <a:defRPr sz="1776"/>
            </a:lvl5pPr>
            <a:lvl6pPr marL="2029981" indent="0">
              <a:buNone/>
              <a:defRPr sz="1776"/>
            </a:lvl6pPr>
            <a:lvl7pPr marL="2435978" indent="0">
              <a:buNone/>
              <a:defRPr sz="1776"/>
            </a:lvl7pPr>
            <a:lvl8pPr marL="2841974" indent="0">
              <a:buNone/>
              <a:defRPr sz="1776"/>
            </a:lvl8pPr>
            <a:lvl9pPr marL="3247969" indent="0">
              <a:buNone/>
              <a:defRPr sz="1776"/>
            </a:lvl9pPr>
          </a:lstStyle>
          <a:p>
            <a:endParaRPr lang="el-GR"/>
          </a:p>
        </p:txBody>
      </p:sp>
      <p:sp>
        <p:nvSpPr>
          <p:cNvPr id="4" name="Text Placeholder 3"/>
          <p:cNvSpPr>
            <a:spLocks noGrp="1"/>
          </p:cNvSpPr>
          <p:nvPr>
            <p:ph type="body" sz="half" idx="2"/>
          </p:nvPr>
        </p:nvSpPr>
        <p:spPr>
          <a:xfrm>
            <a:off x="2122119" y="6355079"/>
            <a:ext cx="6496050" cy="952979"/>
          </a:xfrm>
        </p:spPr>
        <p:txBody>
          <a:bodyPr/>
          <a:lstStyle>
            <a:lvl1pPr marL="0" indent="0">
              <a:buNone/>
              <a:defRPr sz="1243"/>
            </a:lvl1pPr>
            <a:lvl2pPr marL="405996" indent="0">
              <a:buNone/>
              <a:defRPr sz="1066"/>
            </a:lvl2pPr>
            <a:lvl3pPr marL="811993" indent="0">
              <a:buNone/>
              <a:defRPr sz="888"/>
            </a:lvl3pPr>
            <a:lvl4pPr marL="1217988" indent="0">
              <a:buNone/>
              <a:defRPr sz="799"/>
            </a:lvl4pPr>
            <a:lvl5pPr marL="1623985" indent="0">
              <a:buNone/>
              <a:defRPr sz="799"/>
            </a:lvl5pPr>
            <a:lvl6pPr marL="2029981" indent="0">
              <a:buNone/>
              <a:defRPr sz="799"/>
            </a:lvl6pPr>
            <a:lvl7pPr marL="2435978" indent="0">
              <a:buNone/>
              <a:defRPr sz="799"/>
            </a:lvl7pPr>
            <a:lvl8pPr marL="2841974" indent="0">
              <a:buNone/>
              <a:defRPr sz="799"/>
            </a:lvl8pPr>
            <a:lvl9pPr marL="3247969" indent="0">
              <a:buNone/>
              <a:defRPr sz="799"/>
            </a:lvl9pPr>
          </a:lstStyle>
          <a:p>
            <a:pPr lvl="0"/>
            <a:r>
              <a:rPr lang="en-US"/>
              <a:t>Click to edit Master text styles</a:t>
            </a:r>
          </a:p>
        </p:txBody>
      </p:sp>
      <p:sp>
        <p:nvSpPr>
          <p:cNvPr id="5" name="Date Placeholder 4"/>
          <p:cNvSpPr>
            <a:spLocks noGrp="1"/>
          </p:cNvSpPr>
          <p:nvPr>
            <p:ph type="dt" sz="half" idx="10"/>
          </p:nvPr>
        </p:nvSpPr>
        <p:spPr/>
        <p:txBody>
          <a:bodyPr/>
          <a:lstStyle/>
          <a:p>
            <a:fld id="{79C6D00A-B865-405E-AE51-4C83ED671E74}"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14526730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19259140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49395" y="325181"/>
            <a:ext cx="2436019" cy="6928369"/>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541338" y="325181"/>
            <a:ext cx="7127610" cy="69283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9C6D00A-B865-405E-AE51-4C83ED671E74}" type="datetimeFigureOut">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A07AA-7A5D-4778-A7E4-4A6E379E3C41}" type="slidenum">
              <a:rPr lang="en-US" smtClean="0"/>
              <a:t>‹#›</a:t>
            </a:fld>
            <a:endParaRPr lang="en-US"/>
          </a:p>
        </p:txBody>
      </p:sp>
    </p:spTree>
    <p:extLst>
      <p:ext uri="{BB962C8B-B14F-4D97-AF65-F5344CB8AC3E}">
        <p14:creationId xmlns:p14="http://schemas.microsoft.com/office/powerpoint/2010/main" val="28599576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37" y="325179"/>
            <a:ext cx="8841846" cy="409733"/>
          </a:xfrm>
        </p:spPr>
        <p:txBody>
          <a:bodyPr>
            <a:normAutofit/>
          </a:bodyPr>
          <a:lstStyle>
            <a:lvl1pPr algn="ctr">
              <a:defRPr sz="1421"/>
            </a:lvl1pPr>
          </a:lstStyle>
          <a:p>
            <a:r>
              <a:rPr kumimoji="0" lang="en-US" dirty="0"/>
              <a:t>Click to edit Master title style</a:t>
            </a:r>
          </a:p>
        </p:txBody>
      </p:sp>
      <p:sp>
        <p:nvSpPr>
          <p:cNvPr id="3" name="Content Placeholder 2"/>
          <p:cNvSpPr>
            <a:spLocks noGrp="1"/>
          </p:cNvSpPr>
          <p:nvPr>
            <p:ph sz="half" idx="1"/>
          </p:nvPr>
        </p:nvSpPr>
        <p:spPr>
          <a:xfrm>
            <a:off x="553585" y="905433"/>
            <a:ext cx="4330700" cy="2813563"/>
          </a:xfrm>
        </p:spPr>
        <p:txBody>
          <a:bodyPr/>
          <a:lstStyle>
            <a:lvl1pPr>
              <a:defRPr sz="2309"/>
            </a:lvl1pPr>
            <a:lvl2pPr>
              <a:defRPr sz="1954"/>
            </a:lvl2pPr>
            <a:lvl3pPr>
              <a:defRPr sz="1776"/>
            </a:lvl3pPr>
            <a:lvl4pPr>
              <a:defRPr sz="1598"/>
            </a:lvl4pPr>
            <a:lvl5pPr>
              <a:defRPr sz="1598"/>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9C6D00A-B865-405E-AE51-4C83ED671E74}"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A07AA-7A5D-4778-A7E4-4A6E379E3C41}" type="slidenum">
              <a:rPr lang="en-US" smtClean="0"/>
              <a:t>‹#›</a:t>
            </a:fld>
            <a:endParaRPr lang="en-US"/>
          </a:p>
        </p:txBody>
      </p:sp>
      <p:sp>
        <p:nvSpPr>
          <p:cNvPr id="8" name="Content Placeholder 2"/>
          <p:cNvSpPr>
            <a:spLocks noGrp="1"/>
          </p:cNvSpPr>
          <p:nvPr>
            <p:ph sz="half" idx="13"/>
          </p:nvPr>
        </p:nvSpPr>
        <p:spPr>
          <a:xfrm>
            <a:off x="5072337" y="3804253"/>
            <a:ext cx="4330700" cy="2813563"/>
          </a:xfrm>
        </p:spPr>
        <p:txBody>
          <a:bodyPr/>
          <a:lstStyle>
            <a:lvl1pPr>
              <a:defRPr sz="2309"/>
            </a:lvl1pPr>
            <a:lvl2pPr>
              <a:defRPr sz="1954"/>
            </a:lvl2pPr>
            <a:lvl3pPr>
              <a:defRPr sz="1776"/>
            </a:lvl3pPr>
            <a:lvl4pPr>
              <a:defRPr sz="1598"/>
            </a:lvl4pPr>
            <a:lvl5pPr>
              <a:defRPr sz="1598"/>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Content Placeholder 2"/>
          <p:cNvSpPr>
            <a:spLocks noGrp="1"/>
          </p:cNvSpPr>
          <p:nvPr>
            <p:ph sz="half" idx="14"/>
          </p:nvPr>
        </p:nvSpPr>
        <p:spPr>
          <a:xfrm>
            <a:off x="5072337" y="905432"/>
            <a:ext cx="4330700" cy="2813563"/>
          </a:xfrm>
        </p:spPr>
        <p:txBody>
          <a:bodyPr/>
          <a:lstStyle>
            <a:lvl1pPr>
              <a:defRPr sz="2309"/>
            </a:lvl1pPr>
            <a:lvl2pPr>
              <a:defRPr sz="1954"/>
            </a:lvl2pPr>
            <a:lvl3pPr>
              <a:defRPr sz="1776"/>
            </a:lvl3pPr>
            <a:lvl4pPr>
              <a:defRPr sz="1598"/>
            </a:lvl4pPr>
            <a:lvl5pPr>
              <a:defRPr sz="1598"/>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Content Placeholder 2"/>
          <p:cNvSpPr>
            <a:spLocks noGrp="1"/>
          </p:cNvSpPr>
          <p:nvPr>
            <p:ph sz="half" idx="15"/>
          </p:nvPr>
        </p:nvSpPr>
        <p:spPr>
          <a:xfrm>
            <a:off x="553585" y="3804253"/>
            <a:ext cx="4330700" cy="2813563"/>
          </a:xfrm>
        </p:spPr>
        <p:txBody>
          <a:bodyPr/>
          <a:lstStyle>
            <a:lvl1pPr>
              <a:defRPr sz="2309"/>
            </a:lvl1pPr>
            <a:lvl2pPr>
              <a:defRPr sz="1954"/>
            </a:lvl2pPr>
            <a:lvl3pPr>
              <a:defRPr sz="1776"/>
            </a:lvl3pPr>
            <a:lvl4pPr>
              <a:defRPr sz="1598"/>
            </a:lvl4pPr>
            <a:lvl5pPr>
              <a:defRPr sz="1598"/>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2511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640961" y="2244298"/>
            <a:ext cx="5678404" cy="6343800"/>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499809" y="2244298"/>
            <a:ext cx="5678405" cy="6343800"/>
          </a:xfrm>
        </p:spPr>
        <p:txBody>
          <a:bodyPr/>
          <a:lstStyle>
            <a:lvl1pPr>
              <a:defRPr sz="33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1C552EE3-C1F9-4E04-98AE-3A0BA72F0934}"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894520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1341" y="325179"/>
            <a:ext cx="9744075" cy="1353344"/>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541337" y="1817617"/>
            <a:ext cx="4783695" cy="757496"/>
          </a:xfrm>
        </p:spPr>
        <p:txBody>
          <a:bodyPr anchor="b"/>
          <a:lstStyle>
            <a:lvl1pPr marL="0" indent="0">
              <a:buNone/>
              <a:defRPr sz="2800" b="1"/>
            </a:lvl1pPr>
            <a:lvl2pPr marL="540900" indent="0">
              <a:buNone/>
              <a:defRPr sz="2400" b="1"/>
            </a:lvl2pPr>
            <a:lvl3pPr marL="1081799" indent="0">
              <a:buNone/>
              <a:defRPr sz="2100" b="1"/>
            </a:lvl3pPr>
            <a:lvl4pPr marL="1622702" indent="0">
              <a:buNone/>
              <a:defRPr sz="1900" b="1"/>
            </a:lvl4pPr>
            <a:lvl5pPr marL="2163601" indent="0">
              <a:buNone/>
              <a:defRPr sz="1900" b="1"/>
            </a:lvl5pPr>
            <a:lvl6pPr marL="2704502" indent="0">
              <a:buNone/>
              <a:defRPr sz="1900" b="1"/>
            </a:lvl6pPr>
            <a:lvl7pPr marL="3245404" indent="0">
              <a:buNone/>
              <a:defRPr sz="1900" b="1"/>
            </a:lvl7pPr>
            <a:lvl8pPr marL="3786305" indent="0">
              <a:buNone/>
              <a:defRPr sz="1900" b="1"/>
            </a:lvl8pPr>
            <a:lvl9pPr marL="4327204" indent="0">
              <a:buNone/>
              <a:defRPr sz="1900" b="1"/>
            </a:lvl9pPr>
          </a:lstStyle>
          <a:p>
            <a:pPr lvl="0"/>
            <a:r>
              <a:rPr lang="en-US"/>
              <a:t>Click to edit Master text styles</a:t>
            </a:r>
          </a:p>
        </p:txBody>
      </p:sp>
      <p:sp>
        <p:nvSpPr>
          <p:cNvPr id="4" name="Content Placeholder 3"/>
          <p:cNvSpPr>
            <a:spLocks noGrp="1"/>
          </p:cNvSpPr>
          <p:nvPr>
            <p:ph sz="half" idx="2"/>
          </p:nvPr>
        </p:nvSpPr>
        <p:spPr>
          <a:xfrm>
            <a:off x="541337" y="2575115"/>
            <a:ext cx="4783695" cy="4678435"/>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5499839" y="1817617"/>
            <a:ext cx="4785574" cy="757496"/>
          </a:xfrm>
        </p:spPr>
        <p:txBody>
          <a:bodyPr anchor="b"/>
          <a:lstStyle>
            <a:lvl1pPr marL="0" indent="0">
              <a:buNone/>
              <a:defRPr sz="2800" b="1"/>
            </a:lvl1pPr>
            <a:lvl2pPr marL="540900" indent="0">
              <a:buNone/>
              <a:defRPr sz="2400" b="1"/>
            </a:lvl2pPr>
            <a:lvl3pPr marL="1081799" indent="0">
              <a:buNone/>
              <a:defRPr sz="2100" b="1"/>
            </a:lvl3pPr>
            <a:lvl4pPr marL="1622702" indent="0">
              <a:buNone/>
              <a:defRPr sz="1900" b="1"/>
            </a:lvl4pPr>
            <a:lvl5pPr marL="2163601" indent="0">
              <a:buNone/>
              <a:defRPr sz="1900" b="1"/>
            </a:lvl5pPr>
            <a:lvl6pPr marL="2704502" indent="0">
              <a:buNone/>
              <a:defRPr sz="1900" b="1"/>
            </a:lvl6pPr>
            <a:lvl7pPr marL="3245404" indent="0">
              <a:buNone/>
              <a:defRPr sz="1900" b="1"/>
            </a:lvl7pPr>
            <a:lvl8pPr marL="3786305" indent="0">
              <a:buNone/>
              <a:defRPr sz="1900" b="1"/>
            </a:lvl8pPr>
            <a:lvl9pPr marL="4327204" indent="0">
              <a:buNone/>
              <a:defRPr sz="1900" b="1"/>
            </a:lvl9pPr>
          </a:lstStyle>
          <a:p>
            <a:pPr lvl="0"/>
            <a:r>
              <a:rPr lang="en-US"/>
              <a:t>Click to edit Master text styles</a:t>
            </a:r>
          </a:p>
        </p:txBody>
      </p:sp>
      <p:sp>
        <p:nvSpPr>
          <p:cNvPr id="6" name="Content Placeholder 5"/>
          <p:cNvSpPr>
            <a:spLocks noGrp="1"/>
          </p:cNvSpPr>
          <p:nvPr>
            <p:ph sz="quarter" idx="4"/>
          </p:nvPr>
        </p:nvSpPr>
        <p:spPr>
          <a:xfrm>
            <a:off x="5499839" y="2575115"/>
            <a:ext cx="4785574" cy="4678435"/>
          </a:xfrm>
        </p:spPr>
        <p:txBody>
          <a:bodyPr/>
          <a:lstStyle>
            <a:lvl1pPr>
              <a:defRPr sz="2800"/>
            </a:lvl1pPr>
            <a:lvl2pPr>
              <a:defRPr sz="24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1C552EE3-C1F9-4E04-98AE-3A0BA72F0934}" type="datetimeFigureOut">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174845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1C552EE3-C1F9-4E04-98AE-3A0BA72F0934}" type="datetimeFigureOut">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29883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52EE3-C1F9-4E04-98AE-3A0BA72F0934}" type="datetimeFigureOut">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3423339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338" y="323299"/>
            <a:ext cx="3561926" cy="1375900"/>
          </a:xfrm>
        </p:spPr>
        <p:txBody>
          <a:bodyPr anchor="b"/>
          <a:lstStyle>
            <a:lvl1pPr algn="l">
              <a:defRPr sz="2400" b="1"/>
            </a:lvl1pPr>
          </a:lstStyle>
          <a:p>
            <a:r>
              <a:rPr lang="en-US"/>
              <a:t>Click to edit Master title style</a:t>
            </a:r>
            <a:endParaRPr lang="el-GR"/>
          </a:p>
        </p:txBody>
      </p:sp>
      <p:sp>
        <p:nvSpPr>
          <p:cNvPr id="3" name="Content Placeholder 2"/>
          <p:cNvSpPr>
            <a:spLocks noGrp="1"/>
          </p:cNvSpPr>
          <p:nvPr>
            <p:ph idx="1"/>
          </p:nvPr>
        </p:nvSpPr>
        <p:spPr>
          <a:xfrm>
            <a:off x="4232959" y="323308"/>
            <a:ext cx="6052454" cy="6930249"/>
          </a:xfrm>
        </p:spPr>
        <p:txBody>
          <a:bodyPr/>
          <a:lstStyle>
            <a:lvl1pPr>
              <a:defRPr sz="3800"/>
            </a:lvl1pPr>
            <a:lvl2pPr>
              <a:defRPr sz="3300"/>
            </a:lvl2pPr>
            <a:lvl3pPr>
              <a:defRPr sz="28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541338" y="1699207"/>
            <a:ext cx="3561926" cy="5554349"/>
          </a:xfrm>
        </p:spPr>
        <p:txBody>
          <a:bodyPr/>
          <a:lstStyle>
            <a:lvl1pPr marL="0" indent="0">
              <a:buNone/>
              <a:defRPr sz="1700"/>
            </a:lvl1pPr>
            <a:lvl2pPr marL="540900" indent="0">
              <a:buNone/>
              <a:defRPr sz="1400"/>
            </a:lvl2pPr>
            <a:lvl3pPr marL="1081799" indent="0">
              <a:buNone/>
              <a:defRPr sz="1200"/>
            </a:lvl3pPr>
            <a:lvl4pPr marL="1622702" indent="0">
              <a:buNone/>
              <a:defRPr sz="1100"/>
            </a:lvl4pPr>
            <a:lvl5pPr marL="2163601" indent="0">
              <a:buNone/>
              <a:defRPr sz="1100"/>
            </a:lvl5pPr>
            <a:lvl6pPr marL="2704502" indent="0">
              <a:buNone/>
              <a:defRPr sz="1100"/>
            </a:lvl6pPr>
            <a:lvl7pPr marL="3245404" indent="0">
              <a:buNone/>
              <a:defRPr sz="1100"/>
            </a:lvl7pPr>
            <a:lvl8pPr marL="3786305" indent="0">
              <a:buNone/>
              <a:defRPr sz="1100"/>
            </a:lvl8pPr>
            <a:lvl9pPr marL="4327204"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3517646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22119" y="5684044"/>
            <a:ext cx="6496050" cy="671034"/>
          </a:xfrm>
        </p:spPr>
        <p:txBody>
          <a:bodyPr anchor="b"/>
          <a:lstStyle>
            <a:lvl1pPr algn="l">
              <a:defRPr sz="2400" b="1"/>
            </a:lvl1pPr>
          </a:lstStyle>
          <a:p>
            <a:r>
              <a:rPr lang="en-US"/>
              <a:t>Click to edit Master title style</a:t>
            </a:r>
            <a:endParaRPr lang="el-GR"/>
          </a:p>
        </p:txBody>
      </p:sp>
      <p:sp>
        <p:nvSpPr>
          <p:cNvPr id="3" name="Picture Placeholder 2"/>
          <p:cNvSpPr>
            <a:spLocks noGrp="1"/>
          </p:cNvSpPr>
          <p:nvPr>
            <p:ph type="pic" idx="1"/>
          </p:nvPr>
        </p:nvSpPr>
        <p:spPr>
          <a:xfrm>
            <a:off x="2122119" y="725543"/>
            <a:ext cx="6496050" cy="4872038"/>
          </a:xfrm>
        </p:spPr>
        <p:txBody>
          <a:bodyPr/>
          <a:lstStyle>
            <a:lvl1pPr marL="0" indent="0">
              <a:buNone/>
              <a:defRPr sz="3800"/>
            </a:lvl1pPr>
            <a:lvl2pPr marL="540900" indent="0">
              <a:buNone/>
              <a:defRPr sz="3300"/>
            </a:lvl2pPr>
            <a:lvl3pPr marL="1081799" indent="0">
              <a:buNone/>
              <a:defRPr sz="2800"/>
            </a:lvl3pPr>
            <a:lvl4pPr marL="1622702" indent="0">
              <a:buNone/>
              <a:defRPr sz="2400"/>
            </a:lvl4pPr>
            <a:lvl5pPr marL="2163601" indent="0">
              <a:buNone/>
              <a:defRPr sz="2400"/>
            </a:lvl5pPr>
            <a:lvl6pPr marL="2704502" indent="0">
              <a:buNone/>
              <a:defRPr sz="2400"/>
            </a:lvl6pPr>
            <a:lvl7pPr marL="3245404" indent="0">
              <a:buNone/>
              <a:defRPr sz="2400"/>
            </a:lvl7pPr>
            <a:lvl8pPr marL="3786305" indent="0">
              <a:buNone/>
              <a:defRPr sz="2400"/>
            </a:lvl8pPr>
            <a:lvl9pPr marL="4327204" indent="0">
              <a:buNone/>
              <a:defRPr sz="2400"/>
            </a:lvl9pPr>
          </a:lstStyle>
          <a:p>
            <a:endParaRPr lang="el-GR"/>
          </a:p>
        </p:txBody>
      </p:sp>
      <p:sp>
        <p:nvSpPr>
          <p:cNvPr id="4" name="Text Placeholder 3"/>
          <p:cNvSpPr>
            <a:spLocks noGrp="1"/>
          </p:cNvSpPr>
          <p:nvPr>
            <p:ph type="body" sz="half" idx="2"/>
          </p:nvPr>
        </p:nvSpPr>
        <p:spPr>
          <a:xfrm>
            <a:off x="2122119" y="6355080"/>
            <a:ext cx="6496050" cy="952979"/>
          </a:xfrm>
        </p:spPr>
        <p:txBody>
          <a:bodyPr/>
          <a:lstStyle>
            <a:lvl1pPr marL="0" indent="0">
              <a:buNone/>
              <a:defRPr sz="1700"/>
            </a:lvl1pPr>
            <a:lvl2pPr marL="540900" indent="0">
              <a:buNone/>
              <a:defRPr sz="1400"/>
            </a:lvl2pPr>
            <a:lvl3pPr marL="1081799" indent="0">
              <a:buNone/>
              <a:defRPr sz="1200"/>
            </a:lvl3pPr>
            <a:lvl4pPr marL="1622702" indent="0">
              <a:buNone/>
              <a:defRPr sz="1100"/>
            </a:lvl4pPr>
            <a:lvl5pPr marL="2163601" indent="0">
              <a:buNone/>
              <a:defRPr sz="1100"/>
            </a:lvl5pPr>
            <a:lvl6pPr marL="2704502" indent="0">
              <a:buNone/>
              <a:defRPr sz="1100"/>
            </a:lvl6pPr>
            <a:lvl7pPr marL="3245404" indent="0">
              <a:buNone/>
              <a:defRPr sz="1100"/>
            </a:lvl7pPr>
            <a:lvl8pPr marL="3786305" indent="0">
              <a:buNone/>
              <a:defRPr sz="1100"/>
            </a:lvl8pPr>
            <a:lvl9pPr marL="4327204"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1C552EE3-C1F9-4E04-98AE-3A0BA72F0934}" type="datetimeFigureOut">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C4956-8C58-4149-9775-70BB5168A12F}" type="slidenum">
              <a:rPr lang="en-US" smtClean="0"/>
              <a:t>‹#›</a:t>
            </a:fld>
            <a:endParaRPr lang="en-US"/>
          </a:p>
        </p:txBody>
      </p:sp>
    </p:spTree>
    <p:extLst>
      <p:ext uri="{BB962C8B-B14F-4D97-AF65-F5344CB8AC3E}">
        <p14:creationId xmlns:p14="http://schemas.microsoft.com/office/powerpoint/2010/main" val="74012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41" y="325179"/>
            <a:ext cx="9744075" cy="1353344"/>
          </a:xfrm>
          <a:prstGeom prst="rect">
            <a:avLst/>
          </a:prstGeom>
        </p:spPr>
        <p:txBody>
          <a:bodyPr vert="horz" lIns="108177" tIns="54089" rIns="108177" bIns="54089"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41" y="1894682"/>
            <a:ext cx="9744075" cy="5358866"/>
          </a:xfrm>
          <a:prstGeom prst="rect">
            <a:avLst/>
          </a:prstGeom>
        </p:spPr>
        <p:txBody>
          <a:bodyPr vert="horz" lIns="108177" tIns="54089" rIns="108177" bIns="540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108177" tIns="54089" rIns="108177" bIns="54089" rtlCol="0" anchor="ctr"/>
          <a:lstStyle>
            <a:lvl1pPr algn="l">
              <a:defRPr sz="1400">
                <a:solidFill>
                  <a:schemeClr val="tx1">
                    <a:tint val="75000"/>
                  </a:schemeClr>
                </a:solidFill>
              </a:defRPr>
            </a:lvl1pPr>
          </a:lstStyle>
          <a:p>
            <a:fld id="{1C552EE3-C1F9-4E04-98AE-3A0BA72F0934}" type="datetimeFigureOut">
              <a:rPr lang="en-US" smtClean="0"/>
              <a:t>5/13/2023</a:t>
            </a:fld>
            <a:endParaRPr lang="en-US"/>
          </a:p>
        </p:txBody>
      </p:sp>
      <p:sp>
        <p:nvSpPr>
          <p:cNvPr id="5" name="Footer Placeholder 4"/>
          <p:cNvSpPr>
            <a:spLocks noGrp="1"/>
          </p:cNvSpPr>
          <p:nvPr>
            <p:ph type="ftr" sz="quarter" idx="3"/>
          </p:nvPr>
        </p:nvSpPr>
        <p:spPr>
          <a:xfrm>
            <a:off x="3699143" y="7526096"/>
            <a:ext cx="3428471" cy="432318"/>
          </a:xfrm>
          <a:prstGeom prst="rect">
            <a:avLst/>
          </a:prstGeom>
        </p:spPr>
        <p:txBody>
          <a:bodyPr vert="horz" lIns="108177" tIns="54089" rIns="108177" bIns="54089" rtlCol="0" anchor="ctr"/>
          <a:lstStyle>
            <a:lvl1pPr algn="ctr">
              <a:defRPr sz="1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108177" tIns="54089" rIns="108177" bIns="54089" rtlCol="0" anchor="ctr"/>
          <a:lstStyle>
            <a:lvl1pPr algn="r">
              <a:defRPr sz="1400">
                <a:solidFill>
                  <a:schemeClr val="tx1">
                    <a:tint val="75000"/>
                  </a:schemeClr>
                </a:solidFill>
              </a:defRPr>
            </a:lvl1pPr>
          </a:lstStyle>
          <a:p>
            <a:fld id="{ACFC4956-8C58-4149-9775-70BB5168A12F}" type="slidenum">
              <a:rPr lang="en-US" smtClean="0"/>
              <a:t>‹#›</a:t>
            </a:fld>
            <a:endParaRPr lang="en-US"/>
          </a:p>
        </p:txBody>
      </p:sp>
    </p:spTree>
    <p:extLst>
      <p:ext uri="{BB962C8B-B14F-4D97-AF65-F5344CB8AC3E}">
        <p14:creationId xmlns:p14="http://schemas.microsoft.com/office/powerpoint/2010/main" val="2414440382"/>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1081799" rtl="0" eaLnBrk="1" latinLnBrk="0" hangingPunct="1">
        <a:spcBef>
          <a:spcPct val="0"/>
        </a:spcBef>
        <a:buNone/>
        <a:defRPr sz="5200" kern="1200">
          <a:solidFill>
            <a:schemeClr val="tx1"/>
          </a:solidFill>
          <a:latin typeface="+mj-lt"/>
          <a:ea typeface="+mj-ea"/>
          <a:cs typeface="+mj-cs"/>
        </a:defRPr>
      </a:lvl1pPr>
    </p:titleStyle>
    <p:bodyStyle>
      <a:lvl1pPr marL="405679" indent="-405679" algn="l" defTabSz="1081799"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78964" indent="-338063" algn="l" defTabSz="1081799" rtl="0" eaLnBrk="1" latinLnBrk="0" hangingPunct="1">
        <a:spcBef>
          <a:spcPct val="20000"/>
        </a:spcBef>
        <a:buFont typeface="Arial" pitchFamily="34" charset="0"/>
        <a:buChar char="–"/>
        <a:defRPr sz="3300" kern="1200">
          <a:solidFill>
            <a:schemeClr val="tx1"/>
          </a:solidFill>
          <a:latin typeface="+mn-lt"/>
          <a:ea typeface="+mn-ea"/>
          <a:cs typeface="+mn-cs"/>
        </a:defRPr>
      </a:lvl2pPr>
      <a:lvl3pPr marL="1352251" indent="-270449" algn="l" defTabSz="1081799" rtl="0" eaLnBrk="1" latinLnBrk="0" hangingPunct="1">
        <a:spcBef>
          <a:spcPct val="20000"/>
        </a:spcBef>
        <a:buFont typeface="Arial" pitchFamily="34" charset="0"/>
        <a:buChar char="•"/>
        <a:defRPr sz="2800" kern="1200">
          <a:solidFill>
            <a:schemeClr val="tx1"/>
          </a:solidFill>
          <a:latin typeface="+mn-lt"/>
          <a:ea typeface="+mn-ea"/>
          <a:cs typeface="+mn-cs"/>
        </a:defRPr>
      </a:lvl3pPr>
      <a:lvl4pPr marL="1893153"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34052"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974952"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15854"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56753"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597656" indent="-270449" algn="l" defTabSz="1081799"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l-GR"/>
      </a:defPPr>
      <a:lvl1pPr marL="0" algn="l" defTabSz="1081799" rtl="0" eaLnBrk="1" latinLnBrk="0" hangingPunct="1">
        <a:defRPr sz="2100" kern="1200">
          <a:solidFill>
            <a:schemeClr val="tx1"/>
          </a:solidFill>
          <a:latin typeface="+mn-lt"/>
          <a:ea typeface="+mn-ea"/>
          <a:cs typeface="+mn-cs"/>
        </a:defRPr>
      </a:lvl1pPr>
      <a:lvl2pPr marL="540900" algn="l" defTabSz="1081799" rtl="0" eaLnBrk="1" latinLnBrk="0" hangingPunct="1">
        <a:defRPr sz="2100" kern="1200">
          <a:solidFill>
            <a:schemeClr val="tx1"/>
          </a:solidFill>
          <a:latin typeface="+mn-lt"/>
          <a:ea typeface="+mn-ea"/>
          <a:cs typeface="+mn-cs"/>
        </a:defRPr>
      </a:lvl2pPr>
      <a:lvl3pPr marL="1081799" algn="l" defTabSz="1081799" rtl="0" eaLnBrk="1" latinLnBrk="0" hangingPunct="1">
        <a:defRPr sz="2100" kern="1200">
          <a:solidFill>
            <a:schemeClr val="tx1"/>
          </a:solidFill>
          <a:latin typeface="+mn-lt"/>
          <a:ea typeface="+mn-ea"/>
          <a:cs typeface="+mn-cs"/>
        </a:defRPr>
      </a:lvl3pPr>
      <a:lvl4pPr marL="1622702" algn="l" defTabSz="1081799" rtl="0" eaLnBrk="1" latinLnBrk="0" hangingPunct="1">
        <a:defRPr sz="2100" kern="1200">
          <a:solidFill>
            <a:schemeClr val="tx1"/>
          </a:solidFill>
          <a:latin typeface="+mn-lt"/>
          <a:ea typeface="+mn-ea"/>
          <a:cs typeface="+mn-cs"/>
        </a:defRPr>
      </a:lvl4pPr>
      <a:lvl5pPr marL="2163601" algn="l" defTabSz="1081799" rtl="0" eaLnBrk="1" latinLnBrk="0" hangingPunct="1">
        <a:defRPr sz="2100" kern="1200">
          <a:solidFill>
            <a:schemeClr val="tx1"/>
          </a:solidFill>
          <a:latin typeface="+mn-lt"/>
          <a:ea typeface="+mn-ea"/>
          <a:cs typeface="+mn-cs"/>
        </a:defRPr>
      </a:lvl5pPr>
      <a:lvl6pPr marL="2704502" algn="l" defTabSz="1081799" rtl="0" eaLnBrk="1" latinLnBrk="0" hangingPunct="1">
        <a:defRPr sz="2100" kern="1200">
          <a:solidFill>
            <a:schemeClr val="tx1"/>
          </a:solidFill>
          <a:latin typeface="+mn-lt"/>
          <a:ea typeface="+mn-ea"/>
          <a:cs typeface="+mn-cs"/>
        </a:defRPr>
      </a:lvl6pPr>
      <a:lvl7pPr marL="3245404" algn="l" defTabSz="1081799" rtl="0" eaLnBrk="1" latinLnBrk="0" hangingPunct="1">
        <a:defRPr sz="2100" kern="1200">
          <a:solidFill>
            <a:schemeClr val="tx1"/>
          </a:solidFill>
          <a:latin typeface="+mn-lt"/>
          <a:ea typeface="+mn-ea"/>
          <a:cs typeface="+mn-cs"/>
        </a:defRPr>
      </a:lvl7pPr>
      <a:lvl8pPr marL="3786305" algn="l" defTabSz="1081799" rtl="0" eaLnBrk="1" latinLnBrk="0" hangingPunct="1">
        <a:defRPr sz="2100" kern="1200">
          <a:solidFill>
            <a:schemeClr val="tx1"/>
          </a:solidFill>
          <a:latin typeface="+mn-lt"/>
          <a:ea typeface="+mn-ea"/>
          <a:cs typeface="+mn-cs"/>
        </a:defRPr>
      </a:lvl8pPr>
      <a:lvl9pPr marL="4327204" algn="l" defTabSz="1081799" rtl="0" eaLnBrk="1" latinLnBrk="0" hangingPunct="1">
        <a:defRPr sz="2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4339" y="432320"/>
            <a:ext cx="9338072" cy="1569504"/>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44339" y="2161591"/>
            <a:ext cx="9338072" cy="5152105"/>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44339" y="7526097"/>
            <a:ext cx="2436019" cy="432318"/>
          </a:xfrm>
          <a:prstGeom prst="rect">
            <a:avLst/>
          </a:prstGeom>
        </p:spPr>
        <p:txBody>
          <a:bodyPr vert="horz" lIns="91440" tIns="45720" rIns="91440" bIns="45720" rtlCol="0" anchor="ctr"/>
          <a:lstStyle>
            <a:lvl1pPr algn="l">
              <a:defRPr sz="1421">
                <a:solidFill>
                  <a:schemeClr val="tx1">
                    <a:tint val="75000"/>
                  </a:schemeClr>
                </a:solidFill>
              </a:defRPr>
            </a:lvl1pPr>
          </a:lstStyle>
          <a:p>
            <a:pPr>
              <a:defRPr/>
            </a:pPr>
            <a:fld id="{7033970B-A2F7-4ACD-9FD3-380A4AC34BD1}" type="datetimeFigureOut">
              <a:rPr lang="en-US" smtClean="0"/>
              <a:pPr>
                <a:defRPr/>
              </a:pPr>
              <a:t>5/13/2023</a:t>
            </a:fld>
            <a:endParaRPr lang="en-US"/>
          </a:p>
        </p:txBody>
      </p:sp>
      <p:sp>
        <p:nvSpPr>
          <p:cNvPr id="5" name="Footer Placeholder 4"/>
          <p:cNvSpPr>
            <a:spLocks noGrp="1"/>
          </p:cNvSpPr>
          <p:nvPr>
            <p:ph type="ftr" sz="quarter" idx="3"/>
          </p:nvPr>
        </p:nvSpPr>
        <p:spPr>
          <a:xfrm>
            <a:off x="3586361" y="7526097"/>
            <a:ext cx="3654028" cy="432318"/>
          </a:xfrm>
          <a:prstGeom prst="rect">
            <a:avLst/>
          </a:prstGeom>
        </p:spPr>
        <p:txBody>
          <a:bodyPr vert="horz" lIns="91440" tIns="45720" rIns="91440" bIns="45720" rtlCol="0" anchor="ctr"/>
          <a:lstStyle>
            <a:lvl1pPr algn="ctr">
              <a:defRPr sz="1421">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646392" y="7526097"/>
            <a:ext cx="2436019" cy="432318"/>
          </a:xfrm>
          <a:prstGeom prst="rect">
            <a:avLst/>
          </a:prstGeom>
        </p:spPr>
        <p:txBody>
          <a:bodyPr vert="horz" lIns="91440" tIns="45720" rIns="91440" bIns="45720" rtlCol="0" anchor="ctr"/>
          <a:lstStyle>
            <a:lvl1pPr algn="r">
              <a:defRPr sz="1421">
                <a:solidFill>
                  <a:schemeClr val="tx1">
                    <a:tint val="75000"/>
                  </a:schemeClr>
                </a:solidFill>
              </a:defRPr>
            </a:lvl1pPr>
          </a:lstStyle>
          <a:p>
            <a:fld id="{A15BEA7B-2213-4F66-9C86-3D7BFA39177B}" type="slidenum">
              <a:rPr lang="en-US" altLang="el-GR" smtClean="0"/>
              <a:pPr/>
              <a:t>‹#›</a:t>
            </a:fld>
            <a:endParaRPr lang="en-US" altLang="el-GR"/>
          </a:p>
        </p:txBody>
      </p:sp>
    </p:spTree>
    <p:extLst>
      <p:ext uri="{BB962C8B-B14F-4D97-AF65-F5344CB8AC3E}">
        <p14:creationId xmlns:p14="http://schemas.microsoft.com/office/powerpoint/2010/main" val="1242584187"/>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txStyles>
    <p:titleStyle>
      <a:lvl1pPr algn="l" defTabSz="1082650" rtl="0" eaLnBrk="1" latinLnBrk="0" hangingPunct="1">
        <a:lnSpc>
          <a:spcPct val="90000"/>
        </a:lnSpc>
        <a:spcBef>
          <a:spcPct val="0"/>
        </a:spcBef>
        <a:buNone/>
        <a:defRPr sz="5210" kern="1200">
          <a:solidFill>
            <a:schemeClr val="tx1"/>
          </a:solidFill>
          <a:latin typeface="+mj-lt"/>
          <a:ea typeface="+mj-ea"/>
          <a:cs typeface="+mj-cs"/>
        </a:defRPr>
      </a:lvl1pPr>
    </p:titleStyle>
    <p:bodyStyle>
      <a:lvl1pPr marL="270662" indent="-270662" algn="l" defTabSz="1082650" rtl="0" eaLnBrk="1" latinLnBrk="0" hangingPunct="1">
        <a:lnSpc>
          <a:spcPct val="90000"/>
        </a:lnSpc>
        <a:spcBef>
          <a:spcPts val="1184"/>
        </a:spcBef>
        <a:buFont typeface="Arial" panose="020B0604020202020204" pitchFamily="34" charset="0"/>
        <a:buChar char="•"/>
        <a:defRPr sz="3315" kern="1200">
          <a:solidFill>
            <a:schemeClr val="tx1"/>
          </a:solidFill>
          <a:latin typeface="+mn-lt"/>
          <a:ea typeface="+mn-ea"/>
          <a:cs typeface="+mn-cs"/>
        </a:defRPr>
      </a:lvl1pPr>
      <a:lvl2pPr marL="811987" indent="-270662" algn="l" defTabSz="1082650" rtl="0" eaLnBrk="1" latinLnBrk="0" hangingPunct="1">
        <a:lnSpc>
          <a:spcPct val="90000"/>
        </a:lnSpc>
        <a:spcBef>
          <a:spcPts val="592"/>
        </a:spcBef>
        <a:buFont typeface="Arial" panose="020B0604020202020204" pitchFamily="34" charset="0"/>
        <a:buChar char="•"/>
        <a:defRPr sz="2842" kern="1200">
          <a:solidFill>
            <a:schemeClr val="tx1"/>
          </a:solidFill>
          <a:latin typeface="+mn-lt"/>
          <a:ea typeface="+mn-ea"/>
          <a:cs typeface="+mn-cs"/>
        </a:defRPr>
      </a:lvl2pPr>
      <a:lvl3pPr marL="1353312" indent="-270662" algn="l" defTabSz="1082650" rtl="0" eaLnBrk="1" latinLnBrk="0" hangingPunct="1">
        <a:lnSpc>
          <a:spcPct val="90000"/>
        </a:lnSpc>
        <a:spcBef>
          <a:spcPts val="592"/>
        </a:spcBef>
        <a:buFont typeface="Arial" panose="020B0604020202020204" pitchFamily="34" charset="0"/>
        <a:buChar char="•"/>
        <a:defRPr sz="2368" kern="1200">
          <a:solidFill>
            <a:schemeClr val="tx1"/>
          </a:solidFill>
          <a:latin typeface="+mn-lt"/>
          <a:ea typeface="+mn-ea"/>
          <a:cs typeface="+mn-cs"/>
        </a:defRPr>
      </a:lvl3pPr>
      <a:lvl4pPr marL="1894637"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4pPr>
      <a:lvl5pPr marL="2435962"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5pPr>
      <a:lvl6pPr marL="2977286"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6pPr>
      <a:lvl7pPr marL="3518611"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7pPr>
      <a:lvl8pPr marL="4059936"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8pPr>
      <a:lvl9pPr marL="4601261" indent="-270662" algn="l" defTabSz="1082650" rtl="0" eaLnBrk="1" latinLnBrk="0" hangingPunct="1">
        <a:lnSpc>
          <a:spcPct val="90000"/>
        </a:lnSpc>
        <a:spcBef>
          <a:spcPts val="592"/>
        </a:spcBef>
        <a:buFont typeface="Arial" panose="020B0604020202020204" pitchFamily="34" charset="0"/>
        <a:buChar char="•"/>
        <a:defRPr sz="2131" kern="1200">
          <a:solidFill>
            <a:schemeClr val="tx1"/>
          </a:solidFill>
          <a:latin typeface="+mn-lt"/>
          <a:ea typeface="+mn-ea"/>
          <a:cs typeface="+mn-cs"/>
        </a:defRPr>
      </a:lvl9pPr>
    </p:bodyStyle>
    <p:otherStyle>
      <a:defPPr>
        <a:defRPr lang="en-US"/>
      </a:defPPr>
      <a:lvl1pPr marL="0" algn="l" defTabSz="1082650" rtl="0" eaLnBrk="1" latinLnBrk="0" hangingPunct="1">
        <a:defRPr sz="2131" kern="1200">
          <a:solidFill>
            <a:schemeClr val="tx1"/>
          </a:solidFill>
          <a:latin typeface="+mn-lt"/>
          <a:ea typeface="+mn-ea"/>
          <a:cs typeface="+mn-cs"/>
        </a:defRPr>
      </a:lvl1pPr>
      <a:lvl2pPr marL="541325" algn="l" defTabSz="1082650" rtl="0" eaLnBrk="1" latinLnBrk="0" hangingPunct="1">
        <a:defRPr sz="2131" kern="1200">
          <a:solidFill>
            <a:schemeClr val="tx1"/>
          </a:solidFill>
          <a:latin typeface="+mn-lt"/>
          <a:ea typeface="+mn-ea"/>
          <a:cs typeface="+mn-cs"/>
        </a:defRPr>
      </a:lvl2pPr>
      <a:lvl3pPr marL="1082650" algn="l" defTabSz="1082650" rtl="0" eaLnBrk="1" latinLnBrk="0" hangingPunct="1">
        <a:defRPr sz="2131" kern="1200">
          <a:solidFill>
            <a:schemeClr val="tx1"/>
          </a:solidFill>
          <a:latin typeface="+mn-lt"/>
          <a:ea typeface="+mn-ea"/>
          <a:cs typeface="+mn-cs"/>
        </a:defRPr>
      </a:lvl3pPr>
      <a:lvl4pPr marL="1623974" algn="l" defTabSz="1082650" rtl="0" eaLnBrk="1" latinLnBrk="0" hangingPunct="1">
        <a:defRPr sz="2131" kern="1200">
          <a:solidFill>
            <a:schemeClr val="tx1"/>
          </a:solidFill>
          <a:latin typeface="+mn-lt"/>
          <a:ea typeface="+mn-ea"/>
          <a:cs typeface="+mn-cs"/>
        </a:defRPr>
      </a:lvl4pPr>
      <a:lvl5pPr marL="2165299" algn="l" defTabSz="1082650" rtl="0" eaLnBrk="1" latinLnBrk="0" hangingPunct="1">
        <a:defRPr sz="2131" kern="1200">
          <a:solidFill>
            <a:schemeClr val="tx1"/>
          </a:solidFill>
          <a:latin typeface="+mn-lt"/>
          <a:ea typeface="+mn-ea"/>
          <a:cs typeface="+mn-cs"/>
        </a:defRPr>
      </a:lvl5pPr>
      <a:lvl6pPr marL="2706624" algn="l" defTabSz="1082650" rtl="0" eaLnBrk="1" latinLnBrk="0" hangingPunct="1">
        <a:defRPr sz="2131" kern="1200">
          <a:solidFill>
            <a:schemeClr val="tx1"/>
          </a:solidFill>
          <a:latin typeface="+mn-lt"/>
          <a:ea typeface="+mn-ea"/>
          <a:cs typeface="+mn-cs"/>
        </a:defRPr>
      </a:lvl6pPr>
      <a:lvl7pPr marL="3247949" algn="l" defTabSz="1082650" rtl="0" eaLnBrk="1" latinLnBrk="0" hangingPunct="1">
        <a:defRPr sz="2131" kern="1200">
          <a:solidFill>
            <a:schemeClr val="tx1"/>
          </a:solidFill>
          <a:latin typeface="+mn-lt"/>
          <a:ea typeface="+mn-ea"/>
          <a:cs typeface="+mn-cs"/>
        </a:defRPr>
      </a:lvl7pPr>
      <a:lvl8pPr marL="3789274" algn="l" defTabSz="1082650" rtl="0" eaLnBrk="1" latinLnBrk="0" hangingPunct="1">
        <a:defRPr sz="2131" kern="1200">
          <a:solidFill>
            <a:schemeClr val="tx1"/>
          </a:solidFill>
          <a:latin typeface="+mn-lt"/>
          <a:ea typeface="+mn-ea"/>
          <a:cs typeface="+mn-cs"/>
        </a:defRPr>
      </a:lvl8pPr>
      <a:lvl9pPr marL="4330598" algn="l" defTabSz="1082650" rtl="0" eaLnBrk="1" latinLnBrk="0" hangingPunct="1">
        <a:defRPr sz="213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1338" y="325179"/>
            <a:ext cx="9744075" cy="1353344"/>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541338" y="1894682"/>
            <a:ext cx="9744075" cy="53588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541337" y="7526096"/>
            <a:ext cx="2526242" cy="432318"/>
          </a:xfrm>
          <a:prstGeom prst="rect">
            <a:avLst/>
          </a:prstGeom>
        </p:spPr>
        <p:txBody>
          <a:bodyPr vert="horz" lIns="91440" tIns="45720" rIns="91440" bIns="45720" rtlCol="0" anchor="ctr"/>
          <a:lstStyle>
            <a:lvl1pPr algn="l">
              <a:defRPr sz="1066">
                <a:solidFill>
                  <a:schemeClr val="tx1">
                    <a:tint val="75000"/>
                  </a:schemeClr>
                </a:solidFill>
              </a:defRPr>
            </a:lvl1pPr>
          </a:lstStyle>
          <a:p>
            <a:fld id="{79C6D00A-B865-405E-AE51-4C83ED671E74}" type="datetimeFigureOut">
              <a:rPr lang="en-US" smtClean="0"/>
              <a:t>5/13/2023</a:t>
            </a:fld>
            <a:endParaRPr lang="en-US"/>
          </a:p>
        </p:txBody>
      </p:sp>
      <p:sp>
        <p:nvSpPr>
          <p:cNvPr id="5" name="Footer Placeholder 4"/>
          <p:cNvSpPr>
            <a:spLocks noGrp="1"/>
          </p:cNvSpPr>
          <p:nvPr>
            <p:ph type="ftr" sz="quarter" idx="3"/>
          </p:nvPr>
        </p:nvSpPr>
        <p:spPr>
          <a:xfrm>
            <a:off x="3699140" y="7526096"/>
            <a:ext cx="3428471" cy="432318"/>
          </a:xfrm>
          <a:prstGeom prst="rect">
            <a:avLst/>
          </a:prstGeom>
        </p:spPr>
        <p:txBody>
          <a:bodyPr vert="horz" lIns="91440" tIns="45720" rIns="91440" bIns="45720" rtlCol="0" anchor="ctr"/>
          <a:lstStyle>
            <a:lvl1pPr algn="ctr">
              <a:defRPr sz="106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59171" y="7526096"/>
            <a:ext cx="2526242" cy="432318"/>
          </a:xfrm>
          <a:prstGeom prst="rect">
            <a:avLst/>
          </a:prstGeom>
        </p:spPr>
        <p:txBody>
          <a:bodyPr vert="horz" lIns="91440" tIns="45720" rIns="91440" bIns="45720" rtlCol="0" anchor="ctr"/>
          <a:lstStyle>
            <a:lvl1pPr algn="r">
              <a:defRPr sz="1066">
                <a:solidFill>
                  <a:schemeClr val="tx1">
                    <a:tint val="75000"/>
                  </a:schemeClr>
                </a:solidFill>
              </a:defRPr>
            </a:lvl1pPr>
          </a:lstStyle>
          <a:p>
            <a:fld id="{F85A07AA-7A5D-4778-A7E4-4A6E379E3C41}" type="slidenum">
              <a:rPr lang="en-US" smtClean="0"/>
              <a:t>‹#›</a:t>
            </a:fld>
            <a:endParaRPr lang="en-US"/>
          </a:p>
        </p:txBody>
      </p:sp>
    </p:spTree>
    <p:extLst>
      <p:ext uri="{BB962C8B-B14F-4D97-AF65-F5344CB8AC3E}">
        <p14:creationId xmlns:p14="http://schemas.microsoft.com/office/powerpoint/2010/main" val="1972033839"/>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Lst>
  <p:txStyles>
    <p:titleStyle>
      <a:lvl1pPr algn="ctr" defTabSz="811993" rtl="0" eaLnBrk="1" latinLnBrk="0" hangingPunct="1">
        <a:spcBef>
          <a:spcPct val="0"/>
        </a:spcBef>
        <a:buNone/>
        <a:defRPr sz="3907" kern="1200">
          <a:solidFill>
            <a:schemeClr val="tx1"/>
          </a:solidFill>
          <a:latin typeface="+mj-lt"/>
          <a:ea typeface="+mj-ea"/>
          <a:cs typeface="+mj-cs"/>
        </a:defRPr>
      </a:lvl1pPr>
    </p:titleStyle>
    <p:bodyStyle>
      <a:lvl1pPr marL="304498" indent="-304498" algn="l" defTabSz="811993" rtl="0" eaLnBrk="1" latinLnBrk="0" hangingPunct="1">
        <a:spcBef>
          <a:spcPct val="20000"/>
        </a:spcBef>
        <a:buFont typeface="Arial" pitchFamily="34" charset="0"/>
        <a:buChar char="•"/>
        <a:defRPr sz="2842" kern="1200">
          <a:solidFill>
            <a:schemeClr val="tx1"/>
          </a:solidFill>
          <a:latin typeface="+mn-lt"/>
          <a:ea typeface="+mn-ea"/>
          <a:cs typeface="+mn-cs"/>
        </a:defRPr>
      </a:lvl1pPr>
      <a:lvl2pPr marL="659744" indent="-253748" algn="l" defTabSz="811993" rtl="0" eaLnBrk="1" latinLnBrk="0" hangingPunct="1">
        <a:spcBef>
          <a:spcPct val="20000"/>
        </a:spcBef>
        <a:buFont typeface="Arial" pitchFamily="34" charset="0"/>
        <a:buChar char="–"/>
        <a:defRPr sz="2486" kern="1200">
          <a:solidFill>
            <a:schemeClr val="tx1"/>
          </a:solidFill>
          <a:latin typeface="+mn-lt"/>
          <a:ea typeface="+mn-ea"/>
          <a:cs typeface="+mn-cs"/>
        </a:defRPr>
      </a:lvl2pPr>
      <a:lvl3pPr marL="1014990" indent="-202998" algn="l" defTabSz="811993" rtl="0" eaLnBrk="1" latinLnBrk="0" hangingPunct="1">
        <a:spcBef>
          <a:spcPct val="20000"/>
        </a:spcBef>
        <a:buFont typeface="Arial" pitchFamily="34" charset="0"/>
        <a:buChar char="•"/>
        <a:defRPr sz="2131" kern="1200">
          <a:solidFill>
            <a:schemeClr val="tx1"/>
          </a:solidFill>
          <a:latin typeface="+mn-lt"/>
          <a:ea typeface="+mn-ea"/>
          <a:cs typeface="+mn-cs"/>
        </a:defRPr>
      </a:lvl3pPr>
      <a:lvl4pPr marL="1420986"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4pPr>
      <a:lvl5pPr marL="1826984"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5pPr>
      <a:lvl6pPr marL="2232979"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6pPr>
      <a:lvl7pPr marL="2638975"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7pPr>
      <a:lvl8pPr marL="3044972"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8pPr>
      <a:lvl9pPr marL="3450968" indent="-202998" algn="l" defTabSz="811993" rtl="0" eaLnBrk="1" latinLnBrk="0" hangingPunct="1">
        <a:spcBef>
          <a:spcPct val="20000"/>
        </a:spcBef>
        <a:buFont typeface="Arial" pitchFamily="34" charset="0"/>
        <a:buChar char="•"/>
        <a:defRPr sz="1776" kern="1200">
          <a:solidFill>
            <a:schemeClr val="tx1"/>
          </a:solidFill>
          <a:latin typeface="+mn-lt"/>
          <a:ea typeface="+mn-ea"/>
          <a:cs typeface="+mn-cs"/>
        </a:defRPr>
      </a:lvl9pPr>
    </p:bodyStyle>
    <p:otherStyle>
      <a:defPPr>
        <a:defRPr lang="el-GR"/>
      </a:defPPr>
      <a:lvl1pPr marL="0" algn="l" defTabSz="811993" rtl="0" eaLnBrk="1" latinLnBrk="0" hangingPunct="1">
        <a:defRPr sz="1598" kern="1200">
          <a:solidFill>
            <a:schemeClr val="tx1"/>
          </a:solidFill>
          <a:latin typeface="+mn-lt"/>
          <a:ea typeface="+mn-ea"/>
          <a:cs typeface="+mn-cs"/>
        </a:defRPr>
      </a:lvl1pPr>
      <a:lvl2pPr marL="405996" algn="l" defTabSz="811993" rtl="0" eaLnBrk="1" latinLnBrk="0" hangingPunct="1">
        <a:defRPr sz="1598" kern="1200">
          <a:solidFill>
            <a:schemeClr val="tx1"/>
          </a:solidFill>
          <a:latin typeface="+mn-lt"/>
          <a:ea typeface="+mn-ea"/>
          <a:cs typeface="+mn-cs"/>
        </a:defRPr>
      </a:lvl2pPr>
      <a:lvl3pPr marL="811993" algn="l" defTabSz="811993" rtl="0" eaLnBrk="1" latinLnBrk="0" hangingPunct="1">
        <a:defRPr sz="1598" kern="1200">
          <a:solidFill>
            <a:schemeClr val="tx1"/>
          </a:solidFill>
          <a:latin typeface="+mn-lt"/>
          <a:ea typeface="+mn-ea"/>
          <a:cs typeface="+mn-cs"/>
        </a:defRPr>
      </a:lvl3pPr>
      <a:lvl4pPr marL="1217988" algn="l" defTabSz="811993" rtl="0" eaLnBrk="1" latinLnBrk="0" hangingPunct="1">
        <a:defRPr sz="1598" kern="1200">
          <a:solidFill>
            <a:schemeClr val="tx1"/>
          </a:solidFill>
          <a:latin typeface="+mn-lt"/>
          <a:ea typeface="+mn-ea"/>
          <a:cs typeface="+mn-cs"/>
        </a:defRPr>
      </a:lvl4pPr>
      <a:lvl5pPr marL="1623985" algn="l" defTabSz="811993" rtl="0" eaLnBrk="1" latinLnBrk="0" hangingPunct="1">
        <a:defRPr sz="1598" kern="1200">
          <a:solidFill>
            <a:schemeClr val="tx1"/>
          </a:solidFill>
          <a:latin typeface="+mn-lt"/>
          <a:ea typeface="+mn-ea"/>
          <a:cs typeface="+mn-cs"/>
        </a:defRPr>
      </a:lvl5pPr>
      <a:lvl6pPr marL="2029981" algn="l" defTabSz="811993" rtl="0" eaLnBrk="1" latinLnBrk="0" hangingPunct="1">
        <a:defRPr sz="1598" kern="1200">
          <a:solidFill>
            <a:schemeClr val="tx1"/>
          </a:solidFill>
          <a:latin typeface="+mn-lt"/>
          <a:ea typeface="+mn-ea"/>
          <a:cs typeface="+mn-cs"/>
        </a:defRPr>
      </a:lvl6pPr>
      <a:lvl7pPr marL="2435978" algn="l" defTabSz="811993" rtl="0" eaLnBrk="1" latinLnBrk="0" hangingPunct="1">
        <a:defRPr sz="1598" kern="1200">
          <a:solidFill>
            <a:schemeClr val="tx1"/>
          </a:solidFill>
          <a:latin typeface="+mn-lt"/>
          <a:ea typeface="+mn-ea"/>
          <a:cs typeface="+mn-cs"/>
        </a:defRPr>
      </a:lvl7pPr>
      <a:lvl8pPr marL="2841974" algn="l" defTabSz="811993" rtl="0" eaLnBrk="1" latinLnBrk="0" hangingPunct="1">
        <a:defRPr sz="1598" kern="1200">
          <a:solidFill>
            <a:schemeClr val="tx1"/>
          </a:solidFill>
          <a:latin typeface="+mn-lt"/>
          <a:ea typeface="+mn-ea"/>
          <a:cs typeface="+mn-cs"/>
        </a:defRPr>
      </a:lvl8pPr>
      <a:lvl9pPr marL="3247969" algn="l" defTabSz="811993" rtl="0" eaLnBrk="1" latinLnBrk="0" hangingPunct="1">
        <a:defRPr sz="15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chart" Target="../charts/chart8.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3.png"/><Relationship Id="rId5" Type="http://schemas.openxmlformats.org/officeDocument/2006/relationships/image" Target="../media/image6.jpeg"/><Relationship Id="rId10" Type="http://schemas.openxmlformats.org/officeDocument/2006/relationships/image" Target="../media/image2.jpg"/><Relationship Id="rId4" Type="http://schemas.openxmlformats.org/officeDocument/2006/relationships/image" Target="../media/image5.sv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chart" Target="../charts/chart11.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3.png"/><Relationship Id="rId5" Type="http://schemas.openxmlformats.org/officeDocument/2006/relationships/image" Target="../media/image6.jpeg"/><Relationship Id="rId10" Type="http://schemas.openxmlformats.org/officeDocument/2006/relationships/image" Target="../media/image2.jpg"/><Relationship Id="rId4" Type="http://schemas.openxmlformats.org/officeDocument/2006/relationships/image" Target="../media/image5.svg"/><Relationship Id="rId9"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chart" Target="../charts/chart13.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image" Target="../media/image3.png"/><Relationship Id="rId4" Type="http://schemas.openxmlformats.org/officeDocument/2006/relationships/image" Target="../media/image12.jpeg"/><Relationship Id="rId9"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1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15.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chart" Target="../charts/chart16.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3.png"/><Relationship Id="rId5" Type="http://schemas.openxmlformats.org/officeDocument/2006/relationships/image" Target="../media/image6.jpeg"/><Relationship Id="rId10" Type="http://schemas.openxmlformats.org/officeDocument/2006/relationships/image" Target="../media/image2.jpg"/><Relationship Id="rId4" Type="http://schemas.openxmlformats.org/officeDocument/2006/relationships/image" Target="../media/image5.svg"/><Relationship Id="rId9"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17.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1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chart" Target="../charts/chart19.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3.png"/><Relationship Id="rId5" Type="http://schemas.openxmlformats.org/officeDocument/2006/relationships/image" Target="../media/image6.jpeg"/><Relationship Id="rId10" Type="http://schemas.openxmlformats.org/officeDocument/2006/relationships/image" Target="../media/image2.jpg"/><Relationship Id="rId4" Type="http://schemas.openxmlformats.org/officeDocument/2006/relationships/image" Target="../media/image5.svg"/><Relationship Id="rId9"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2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2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chart" Target="../charts/chart22.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3.png"/><Relationship Id="rId5" Type="http://schemas.openxmlformats.org/officeDocument/2006/relationships/image" Target="../media/image6.jpeg"/><Relationship Id="rId10" Type="http://schemas.openxmlformats.org/officeDocument/2006/relationships/image" Target="../media/image2.jpg"/><Relationship Id="rId4" Type="http://schemas.openxmlformats.org/officeDocument/2006/relationships/image" Target="../media/image5.svg"/><Relationship Id="rId9"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2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2.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chart" Target="../charts/chart25.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3.png"/><Relationship Id="rId5" Type="http://schemas.openxmlformats.org/officeDocument/2006/relationships/image" Target="../media/image6.jpeg"/><Relationship Id="rId10" Type="http://schemas.openxmlformats.org/officeDocument/2006/relationships/image" Target="../media/image2.jpg"/><Relationship Id="rId4" Type="http://schemas.openxmlformats.org/officeDocument/2006/relationships/image" Target="../media/image5.svg"/><Relationship Id="rId9" Type="http://schemas.openxmlformats.org/officeDocument/2006/relationships/image" Target="../media/image10.png"/></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png"/><Relationship Id="rId2" Type="http://schemas.openxmlformats.org/officeDocument/2006/relationships/chart" Target="../charts/chart28.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3.pn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png"/><Relationship Id="rId2" Type="http://schemas.openxmlformats.org/officeDocument/2006/relationships/chart" Target="../charts/chart31.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3.pn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3.png"/><Relationship Id="rId2" Type="http://schemas.openxmlformats.org/officeDocument/2006/relationships/chart" Target="../charts/chart3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sv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png"/><Relationship Id="rId2" Type="http://schemas.openxmlformats.org/officeDocument/2006/relationships/chart" Target="../charts/chart34.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3.pn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3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3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3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3.png"/><Relationship Id="rId5" Type="http://schemas.openxmlformats.org/officeDocument/2006/relationships/image" Target="../media/image6.jpeg"/><Relationship Id="rId10" Type="http://schemas.openxmlformats.org/officeDocument/2006/relationships/image" Target="../media/image2.jpg"/><Relationship Id="rId4" Type="http://schemas.openxmlformats.org/officeDocument/2006/relationships/image" Target="../media/image5.svg"/><Relationship Id="rId9" Type="http://schemas.openxmlformats.org/officeDocument/2006/relationships/image" Target="../media/image10.png"/></Relationships>
</file>

<file path=ppt/slides/_rels/slide4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png"/><Relationship Id="rId2" Type="http://schemas.openxmlformats.org/officeDocument/2006/relationships/chart" Target="../charts/chart38.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3.pn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4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3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9.png"/><Relationship Id="rId3" Type="http://schemas.openxmlformats.org/officeDocument/2006/relationships/image" Target="../media/image2.jpg"/><Relationship Id="rId7" Type="http://schemas.openxmlformats.org/officeDocument/2006/relationships/image" Target="../media/image7.png"/><Relationship Id="rId12" Type="http://schemas.openxmlformats.org/officeDocument/2006/relationships/image" Target="../media/image18.png"/><Relationship Id="rId2" Type="http://schemas.openxmlformats.org/officeDocument/2006/relationships/chart" Target="../charts/chart40.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7.pn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4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20.png"/><Relationship Id="rId3" Type="http://schemas.openxmlformats.org/officeDocument/2006/relationships/image" Target="../media/image2.jpg"/><Relationship Id="rId7" Type="http://schemas.openxmlformats.org/officeDocument/2006/relationships/image" Target="../media/image7.png"/><Relationship Id="rId12" Type="http://schemas.openxmlformats.org/officeDocument/2006/relationships/image" Target="../media/image18.png"/><Relationship Id="rId2" Type="http://schemas.openxmlformats.org/officeDocument/2006/relationships/chart" Target="../charts/chart41.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7.pn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chart" Target="../charts/chart42.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6.jpeg"/><Relationship Id="rId4" Type="http://schemas.openxmlformats.org/officeDocument/2006/relationships/image" Target="../media/image5.svg"/></Relationships>
</file>

<file path=ppt/slides/_rels/slide4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3.png"/><Relationship Id="rId3" Type="http://schemas.openxmlformats.org/officeDocument/2006/relationships/image" Target="../media/image2.jpg"/><Relationship Id="rId7" Type="http://schemas.openxmlformats.org/officeDocument/2006/relationships/image" Target="../media/image7.png"/><Relationship Id="rId12" Type="http://schemas.openxmlformats.org/officeDocument/2006/relationships/image" Target="../media/image18.png"/><Relationship Id="rId2" Type="http://schemas.openxmlformats.org/officeDocument/2006/relationships/chart" Target="../charts/chart43.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7.pn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4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chart" Target="../charts/chart44.xml"/><Relationship Id="rId7" Type="http://schemas.openxmlformats.org/officeDocument/2006/relationships/image" Target="../media/image7.png"/><Relationship Id="rId12"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2.jp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jpeg"/></Relationships>
</file>

<file path=ppt/slides/_rels/slide4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jpg"/><Relationship Id="rId7" Type="http://schemas.openxmlformats.org/officeDocument/2006/relationships/image" Target="../media/image7.png"/><Relationship Id="rId12" Type="http://schemas.openxmlformats.org/officeDocument/2006/relationships/image" Target="../media/image3.png"/><Relationship Id="rId2" Type="http://schemas.openxmlformats.org/officeDocument/2006/relationships/chart" Target="../charts/chart45.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22.jpeg"/><Relationship Id="rId5" Type="http://schemas.openxmlformats.org/officeDocument/2006/relationships/image" Target="../media/image5.svg"/><Relationship Id="rId10" Type="http://schemas.openxmlformats.org/officeDocument/2006/relationships/image" Target="../media/image21.jpeg"/><Relationship Id="rId4" Type="http://schemas.openxmlformats.org/officeDocument/2006/relationships/image" Target="../media/image4.png"/><Relationship Id="rId9" Type="http://schemas.openxmlformats.org/officeDocument/2006/relationships/image" Target="../media/image10.png"/></Relationships>
</file>

<file path=ppt/slides/_rels/slide49.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23.png"/><Relationship Id="rId2" Type="http://schemas.openxmlformats.org/officeDocument/2006/relationships/chart" Target="../charts/chart46.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jpg"/><Relationship Id="rId5" Type="http://schemas.openxmlformats.org/officeDocument/2006/relationships/image" Target="../media/image6.jpeg"/><Relationship Id="rId10" Type="http://schemas.openxmlformats.org/officeDocument/2006/relationships/image" Target="../media/image18.png"/><Relationship Id="rId4" Type="http://schemas.openxmlformats.org/officeDocument/2006/relationships/image" Target="../media/image5.sv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24.png"/><Relationship Id="rId2" Type="http://schemas.openxmlformats.org/officeDocument/2006/relationships/chart" Target="../charts/chart47.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jpg"/><Relationship Id="rId5" Type="http://schemas.openxmlformats.org/officeDocument/2006/relationships/image" Target="../media/image6.jpeg"/><Relationship Id="rId10" Type="http://schemas.openxmlformats.org/officeDocument/2006/relationships/image" Target="../media/image18.png"/><Relationship Id="rId4" Type="http://schemas.openxmlformats.org/officeDocument/2006/relationships/image" Target="../media/image5.svg"/><Relationship Id="rId9" Type="http://schemas.openxmlformats.org/officeDocument/2006/relationships/image" Target="../media/image10.pn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4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4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5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5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5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5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5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5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chart" Target="../charts/chart5.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3.png"/><Relationship Id="rId5" Type="http://schemas.openxmlformats.org/officeDocument/2006/relationships/image" Target="../media/image6.jpeg"/><Relationship Id="rId10" Type="http://schemas.openxmlformats.org/officeDocument/2006/relationships/image" Target="../media/image2.jpg"/><Relationship Id="rId4" Type="http://schemas.openxmlformats.org/officeDocument/2006/relationships/image" Target="../media/image5.sv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B00613A3-FF99-43AA-9AE1-2568274E0E5D}"/>
              </a:ext>
            </a:extLst>
          </p:cNvPr>
          <p:cNvSpPr>
            <a:spLocks noGrp="1"/>
          </p:cNvSpPr>
          <p:nvPr>
            <p:ph type="ctrTitle"/>
          </p:nvPr>
        </p:nvSpPr>
        <p:spPr>
          <a:xfrm>
            <a:off x="3113183" y="4910705"/>
            <a:ext cx="4312302" cy="1058295"/>
          </a:xfrm>
        </p:spPr>
        <p:txBody>
          <a:bodyPr anchor="b">
            <a:normAutofit/>
          </a:bodyPr>
          <a:lstStyle/>
          <a:p>
            <a:pPr lvl="0" defTabSz="914400" eaLnBrk="1" fontAlgn="auto" hangingPunct="1">
              <a:spcBef>
                <a:spcPct val="20000"/>
              </a:spcBef>
              <a:spcAft>
                <a:spcPts val="0"/>
              </a:spcAft>
              <a:defRPr/>
            </a:pPr>
            <a:br>
              <a:rPr lang="el-GR" altLang="el-GR" sz="4100" b="1" dirty="0">
                <a:solidFill>
                  <a:srgbClr val="FFFFFF"/>
                </a:solidFill>
                <a:latin typeface="Calibri" panose="020F0502020204030204" pitchFamily="34" charset="0"/>
              </a:rPr>
            </a:br>
            <a:r>
              <a:rPr lang="el-GR" altLang="el-GR" sz="2400" b="1" u="sng" dirty="0">
                <a:solidFill>
                  <a:schemeClr val="tx2">
                    <a:lumMod val="50000"/>
                  </a:schemeClr>
                </a:solidFill>
                <a:latin typeface="Calibri" panose="020F0502020204030204" pitchFamily="34" charset="0"/>
              </a:rPr>
              <a:t>ΜΑΙΟΣ 2023</a:t>
            </a:r>
          </a:p>
        </p:txBody>
      </p:sp>
      <p:sp>
        <p:nvSpPr>
          <p:cNvPr id="2051" name="Subtitle 2">
            <a:extLst>
              <a:ext uri="{FF2B5EF4-FFF2-40B4-BE49-F238E27FC236}">
                <a16:creationId xmlns:a16="http://schemas.microsoft.com/office/drawing/2014/main" id="{B59F8B54-D178-4AC8-B1C1-CB2B3A4A9DD7}"/>
              </a:ext>
            </a:extLst>
          </p:cNvPr>
          <p:cNvSpPr>
            <a:spLocks noGrp="1"/>
          </p:cNvSpPr>
          <p:nvPr>
            <p:ph type="subTitle" idx="1"/>
          </p:nvPr>
        </p:nvSpPr>
        <p:spPr>
          <a:xfrm>
            <a:off x="3096466" y="3817370"/>
            <a:ext cx="4329018" cy="788536"/>
          </a:xfrm>
          <a:solidFill>
            <a:srgbClr val="A20000"/>
          </a:solidFill>
        </p:spPr>
        <p:txBody>
          <a:bodyPr>
            <a:normAutofit fontScale="62500" lnSpcReduction="20000"/>
          </a:bodyPr>
          <a:lstStyle/>
          <a:p>
            <a:pPr eaLnBrk="1" hangingPunct="1"/>
            <a:r>
              <a:rPr lang="el-GR" altLang="en-US" sz="2600" b="1" dirty="0">
                <a:solidFill>
                  <a:schemeClr val="bg1"/>
                </a:solidFill>
                <a:ea typeface="+mj-ea"/>
                <a:cs typeface="+mj-cs"/>
              </a:rPr>
              <a:t>ΠΑΝΕΛΛΑΔΙΚΗ ΠΟΛΙΤΙΚΗ   ΕΡΕΥΝΑ</a:t>
            </a:r>
          </a:p>
          <a:p>
            <a:pPr eaLnBrk="1" hangingPunct="1"/>
            <a:br>
              <a:rPr lang="el-GR" altLang="en-US" sz="2400" b="1" dirty="0">
                <a:solidFill>
                  <a:schemeClr val="bg1"/>
                </a:solidFill>
                <a:ea typeface="+mj-ea"/>
                <a:cs typeface="+mj-cs"/>
              </a:rPr>
            </a:br>
            <a:endParaRPr lang="en-US" altLang="en-US" sz="2400" dirty="0">
              <a:solidFill>
                <a:schemeClr val="bg1"/>
              </a:solidFill>
            </a:endParaRPr>
          </a:p>
        </p:txBody>
      </p:sp>
      <p:pic>
        <p:nvPicPr>
          <p:cNvPr id="2052" name="Picture 4">
            <a:extLst>
              <a:ext uri="{FF2B5EF4-FFF2-40B4-BE49-F238E27FC236}">
                <a16:creationId xmlns:a16="http://schemas.microsoft.com/office/drawing/2014/main" id="{A44FCD08-D7F9-4A3D-AD59-633E3713CEE7}"/>
              </a:ext>
            </a:extLst>
          </p:cNvPr>
          <p:cNvPicPr>
            <a:picLocks noChangeAspect="1"/>
          </p:cNvPicPr>
          <p:nvPr/>
        </p:nvPicPr>
        <p:blipFill rotWithShape="1">
          <a:blip r:embed="rId3">
            <a:extLst>
              <a:ext uri="{28A0092B-C50C-407E-A947-70E740481C1C}">
                <a14:useLocalDpi xmlns:a14="http://schemas.microsoft.com/office/drawing/2010/main" val="0"/>
              </a:ext>
            </a:extLst>
          </a:blip>
          <a:srcRect l="3902" r="12457" b="-1"/>
          <a:stretch/>
        </p:blipFill>
        <p:spPr bwMode="auto">
          <a:xfrm>
            <a:off x="3113182" y="1944458"/>
            <a:ext cx="4329018" cy="14584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AutoShape 2">
            <a:extLst>
              <a:ext uri="{FF2B5EF4-FFF2-40B4-BE49-F238E27FC236}">
                <a16:creationId xmlns:a16="http://schemas.microsoft.com/office/drawing/2014/main" id="{CA6E3AA4-5D84-FD94-96CE-70C594A03808}"/>
              </a:ext>
            </a:extLst>
          </p:cNvPr>
          <p:cNvSpPr>
            <a:spLocks noChangeAspect="1" noChangeArrowheads="1"/>
          </p:cNvSpPr>
          <p:nvPr/>
        </p:nvSpPr>
        <p:spPr bwMode="auto">
          <a:xfrm>
            <a:off x="5260975" y="39068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1033110" rtl="0" eaLnBrk="1" fontAlgn="auto" latinLnBrk="0" hangingPunct="1">
              <a:lnSpc>
                <a:spcPct val="100000"/>
              </a:lnSpc>
              <a:spcBef>
                <a:spcPts val="0"/>
              </a:spcBef>
              <a:spcAft>
                <a:spcPts val="0"/>
              </a:spcAft>
              <a:buClrTx/>
              <a:buSzTx/>
              <a:buFontTx/>
              <a:buNone/>
              <a:tabLst/>
              <a:defRPr/>
            </a:pPr>
            <a:endParaRPr kumimoji="0" lang="el-GR"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AutoShape 4">
            <a:extLst>
              <a:ext uri="{FF2B5EF4-FFF2-40B4-BE49-F238E27FC236}">
                <a16:creationId xmlns:a16="http://schemas.microsoft.com/office/drawing/2014/main" id="{275191C0-BB67-54AB-CAA8-3139895BEC82}"/>
              </a:ext>
            </a:extLst>
          </p:cNvPr>
          <p:cNvSpPr>
            <a:spLocks noChangeAspect="1" noChangeArrowheads="1"/>
          </p:cNvSpPr>
          <p:nvPr/>
        </p:nvSpPr>
        <p:spPr bwMode="auto">
          <a:xfrm>
            <a:off x="5413375" y="40592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1033110" rtl="0" eaLnBrk="1" fontAlgn="auto" latinLnBrk="0" hangingPunct="1">
              <a:lnSpc>
                <a:spcPct val="100000"/>
              </a:lnSpc>
              <a:spcBef>
                <a:spcPts val="0"/>
              </a:spcBef>
              <a:spcAft>
                <a:spcPts val="0"/>
              </a:spcAft>
              <a:buClrTx/>
              <a:buSzTx/>
              <a:buFontTx/>
              <a:buNone/>
              <a:tabLst/>
              <a:defRPr/>
            </a:pPr>
            <a:endParaRPr kumimoji="0" lang="el-GR"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4" name="AutoShape 6">
            <a:extLst>
              <a:ext uri="{FF2B5EF4-FFF2-40B4-BE49-F238E27FC236}">
                <a16:creationId xmlns:a16="http://schemas.microsoft.com/office/drawing/2014/main" id="{8E9E3DA3-2559-30E8-D01A-17EEC27CC556}"/>
              </a:ext>
            </a:extLst>
          </p:cNvPr>
          <p:cNvSpPr>
            <a:spLocks noChangeAspect="1" noChangeArrowheads="1"/>
          </p:cNvSpPr>
          <p:nvPr/>
        </p:nvSpPr>
        <p:spPr bwMode="auto">
          <a:xfrm>
            <a:off x="5565775" y="421163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1033110" rtl="0" eaLnBrk="1" fontAlgn="auto" latinLnBrk="0" hangingPunct="1">
              <a:lnSpc>
                <a:spcPct val="100000"/>
              </a:lnSpc>
              <a:spcBef>
                <a:spcPts val="0"/>
              </a:spcBef>
              <a:spcAft>
                <a:spcPts val="0"/>
              </a:spcAft>
              <a:buClrTx/>
              <a:buSzTx/>
              <a:buFontTx/>
              <a:buNone/>
              <a:tabLst/>
              <a:defRPr/>
            </a:pPr>
            <a:endParaRPr kumimoji="0" lang="el-GR" sz="2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2051">
                                            <p:bg/>
                                          </p:spTgt>
                                        </p:tgtEl>
                                        <p:attrNameLst>
                                          <p:attrName>style.visibility</p:attrName>
                                        </p:attrNameLst>
                                      </p:cBhvr>
                                      <p:to>
                                        <p:strVal val="visible"/>
                                      </p:to>
                                    </p:set>
                                    <p:animEffect transition="in" filter="fade">
                                      <p:cBhvr>
                                        <p:cTn id="7" dur="700"/>
                                        <p:tgtEl>
                                          <p:spTgt spid="205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700"/>
                                        <p:tgtEl>
                                          <p:spTgt spid="2051">
                                            <p:txEl>
                                              <p:pRg st="0" end="0"/>
                                            </p:txEl>
                                          </p:spTgt>
                                        </p:tgtEl>
                                      </p:cBhvr>
                                    </p:animEffect>
                                  </p:childTnLst>
                                </p:cTn>
                              </p:par>
                              <p:par>
                                <p:cTn id="13" presetID="10" presetClass="entr" presetSubtype="0" fill="hold" grpId="0" nodeType="withEffect">
                                  <p:stCondLst>
                                    <p:cond delay="1500"/>
                                  </p:stCondLst>
                                  <p:iterate>
                                    <p:tmPct val="10000"/>
                                  </p:iterate>
                                  <p:childTnLst>
                                    <p:set>
                                      <p:cBhvr>
                                        <p:cTn id="14" dur="1" fill="hold">
                                          <p:stCondLst>
                                            <p:cond delay="0"/>
                                          </p:stCondLst>
                                        </p:cTn>
                                        <p:tgtEl>
                                          <p:spTgt spid="2051">
                                            <p:txEl>
                                              <p:pRg st="1" end="1"/>
                                            </p:txEl>
                                          </p:spTgt>
                                        </p:tgtEl>
                                        <p:attrNameLst>
                                          <p:attrName>style.visibility</p:attrName>
                                        </p:attrNameLst>
                                      </p:cBhvr>
                                      <p:to>
                                        <p:strVal val="visible"/>
                                      </p:to>
                                    </p:set>
                                    <p:animEffect transition="in" filter="fade">
                                      <p:cBhvr>
                                        <p:cTn id="15" dur="700"/>
                                        <p:tgtEl>
                                          <p:spTgt spid="2051">
                                            <p:txEl>
                                              <p:pRg st="1" end="1"/>
                                            </p:txEl>
                                          </p:spTgt>
                                        </p:tgtEl>
                                      </p:cBhvr>
                                    </p:animEffect>
                                  </p:childTnLst>
                                </p:cTn>
                              </p:par>
                              <p:par>
                                <p:cTn id="16" presetID="10" presetClass="entr" presetSubtype="0" fill="hold" grpId="0" nodeType="withEffect">
                                  <p:stCondLst>
                                    <p:cond delay="1000"/>
                                  </p:stCondLst>
                                  <p:iterate>
                                    <p:tmPct val="10000"/>
                                  </p:iterate>
                                  <p:childTnLst>
                                    <p:set>
                                      <p:cBhvr>
                                        <p:cTn id="17" dur="1" fill="hold">
                                          <p:stCondLst>
                                            <p:cond delay="0"/>
                                          </p:stCondLst>
                                        </p:cTn>
                                        <p:tgtEl>
                                          <p:spTgt spid="2050"/>
                                        </p:tgtEl>
                                        <p:attrNameLst>
                                          <p:attrName>style.visibility</p:attrName>
                                        </p:attrNameLst>
                                      </p:cBhvr>
                                      <p:to>
                                        <p:strVal val="visible"/>
                                      </p:to>
                                    </p:set>
                                    <p:animEffect transition="in" filter="fade">
                                      <p:cBhvr>
                                        <p:cTn id="18" dur="7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26091"/>
          </a:xfrm>
          <a:solidFill>
            <a:schemeClr val="tx2">
              <a:lumMod val="50000"/>
            </a:schemeClr>
          </a:solidFill>
        </p:spPr>
        <p:txBody>
          <a:bodyPr>
            <a:normAutofit/>
          </a:bodyPr>
          <a:lstStyle/>
          <a:p>
            <a:pPr algn="l"/>
            <a:r>
              <a:rPr lang="el-GR" sz="2000" b="1" dirty="0">
                <a:solidFill>
                  <a:schemeClr val="bg1"/>
                </a:solidFill>
              </a:rPr>
              <a:t>Πιστεύετε ότι αν τα τελευταία χρόνια είχαμε Κυβέρνηση ΣΥΡΙΖΑ, τα πράγματα για την χώρα θα πήγαιναν...</a:t>
            </a:r>
            <a:r>
              <a:rPr lang="en-US" sz="2000" b="1" dirty="0">
                <a:solidFill>
                  <a:schemeClr val="bg1"/>
                </a:solidFill>
              </a:rPr>
              <a:t> </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7985499"/>
              </p:ext>
            </p:extLst>
          </p:nvPr>
        </p:nvGraphicFramePr>
        <p:xfrm>
          <a:off x="541338" y="1909823"/>
          <a:ext cx="9744075" cy="534346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id="{EDE1F123-66E4-18A1-7C46-1367796EED6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7746" y="2711589"/>
            <a:ext cx="773188" cy="513441"/>
          </a:xfrm>
          <a:prstGeom prst="rect">
            <a:avLst/>
          </a:prstGeom>
        </p:spPr>
      </p:pic>
      <p:pic>
        <p:nvPicPr>
          <p:cNvPr id="5" name="Εικόνα 4">
            <a:extLst>
              <a:ext uri="{FF2B5EF4-FFF2-40B4-BE49-F238E27FC236}">
                <a16:creationId xmlns:a16="http://schemas.microsoft.com/office/drawing/2014/main" id="{6ACAFF49-89CA-A9F5-3061-A692FACC3FD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306" y="3521780"/>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id="{FEA77AAE-8120-43B7-30B5-7E2358C72C2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5008" y="4249477"/>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id="{CBF13402-BF04-4C5A-6A5E-A718747C54A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5007" y="4926938"/>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id="{FB3F81D0-15FB-F27C-1457-E91BEF06A949}"/>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5007" y="5726021"/>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BBD2A4E2-B67F-D3B1-2929-C3BDBBFA9D9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0114" y="6563210"/>
            <a:ext cx="853142" cy="420053"/>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id="{183AB25A-BAEE-404B-39E2-8C9E71DE3B6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id="{411D9BD6-4DB5-D900-370E-90101EC84F13}"/>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706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45068"/>
          </a:xfrm>
          <a:solidFill>
            <a:schemeClr val="tx2">
              <a:lumMod val="50000"/>
            </a:schemeClr>
          </a:solidFill>
        </p:spPr>
        <p:txBody>
          <a:bodyPr>
            <a:normAutofit/>
          </a:bodyPr>
          <a:lstStyle/>
          <a:p>
            <a:pPr algn="l"/>
            <a:r>
              <a:rPr lang="el-GR" sz="2000" b="1" dirty="0">
                <a:solidFill>
                  <a:schemeClr val="bg1"/>
                </a:solidFill>
              </a:rPr>
              <a:t>Πιστεύετε ότι αν τα τελευταία χρόνια είχαμε Κυβέρνηση ΣΥΡΙΖΑ, τα πράγματα για την χώρα θα πήγαιναν...</a:t>
            </a:r>
            <a:r>
              <a:rPr lang="en-US" sz="2000" b="1" dirty="0">
                <a:solidFill>
                  <a:schemeClr val="bg1"/>
                </a:solidFill>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6771680"/>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EC80C234-4243-D460-0959-C99E8DE6CE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9D2880AB-8369-EF13-6C51-78A997EBFC1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7829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94597"/>
          </a:xfrm>
          <a:solidFill>
            <a:schemeClr val="tx2">
              <a:lumMod val="50000"/>
            </a:schemeClr>
          </a:solidFill>
        </p:spPr>
        <p:txBody>
          <a:bodyPr>
            <a:normAutofit/>
          </a:bodyPr>
          <a:lstStyle/>
          <a:p>
            <a:pPr algn="l"/>
            <a:r>
              <a:rPr lang="el-GR" sz="2000" b="1" dirty="0">
                <a:solidFill>
                  <a:schemeClr val="bg1"/>
                </a:solidFill>
              </a:rPr>
              <a:t>Θεωρείτε ότι ήταν σωστές για την προάσπιση της Δημοκρατίας μας,</a:t>
            </a:r>
            <a:r>
              <a:rPr lang="en-US" sz="2000" b="1" dirty="0">
                <a:solidFill>
                  <a:schemeClr val="bg1"/>
                </a:solidFill>
              </a:rPr>
              <a:t> </a:t>
            </a:r>
            <a:r>
              <a:rPr lang="el-GR" sz="2000" b="1" dirty="0">
                <a:solidFill>
                  <a:schemeClr val="bg1"/>
                </a:solidFill>
              </a:rPr>
              <a:t> οι νομοθετικές πρωτοβουλίες της Κυβέρνησης για τον αποκλεισμό του «κόμματος Κασιδιάρη»;</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4130807"/>
              </p:ext>
            </p:extLst>
          </p:nvPr>
        </p:nvGraphicFramePr>
        <p:xfrm>
          <a:off x="541338" y="1759352"/>
          <a:ext cx="9744075" cy="549393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0DF09FB3-68C4-0344-B231-AF5CDCC65F9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58C0EB9D-A164-6048-47B3-9E49719256B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26091"/>
          </a:xfrm>
          <a:solidFill>
            <a:schemeClr val="tx2">
              <a:lumMod val="50000"/>
            </a:schemeClr>
          </a:solidFill>
        </p:spPr>
        <p:txBody>
          <a:bodyPr>
            <a:normAutofit/>
          </a:bodyPr>
          <a:lstStyle/>
          <a:p>
            <a:r>
              <a:rPr lang="el-GR" sz="2000" b="1" dirty="0">
                <a:solidFill>
                  <a:schemeClr val="bg1"/>
                </a:solidFill>
              </a:rPr>
              <a:t>Θεωρείτε ότι ήταν σωστές για την προάσπιση της Δημοκρατίας μας,</a:t>
            </a:r>
            <a:r>
              <a:rPr lang="en-US" sz="2000" b="1" dirty="0">
                <a:solidFill>
                  <a:schemeClr val="bg1"/>
                </a:solidFill>
              </a:rPr>
              <a:t> </a:t>
            </a:r>
            <a:r>
              <a:rPr lang="el-GR" sz="2000" b="1" dirty="0">
                <a:solidFill>
                  <a:schemeClr val="bg1"/>
                </a:solidFill>
              </a:rPr>
              <a:t> οι νομοθετικές πρωτοβουλίες της Κυβέρνησης για τον αποκλεισμό του «κόμματος Κασιδιάρη»;</a:t>
            </a:r>
            <a:br>
              <a:rPr lang="el-GR" sz="2000" b="1" dirty="0">
                <a:solidFill>
                  <a:schemeClr val="bg1"/>
                </a:solidFill>
              </a:rPr>
            </a:b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508299"/>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id="{BA5A4B41-88CA-8787-B4CD-20A5801B5A6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7746" y="2711589"/>
            <a:ext cx="773188" cy="513441"/>
          </a:xfrm>
          <a:prstGeom prst="rect">
            <a:avLst/>
          </a:prstGeom>
        </p:spPr>
      </p:pic>
      <p:pic>
        <p:nvPicPr>
          <p:cNvPr id="5" name="Εικόνα 4">
            <a:extLst>
              <a:ext uri="{FF2B5EF4-FFF2-40B4-BE49-F238E27FC236}">
                <a16:creationId xmlns:a16="http://schemas.microsoft.com/office/drawing/2014/main" id="{65BA9E1F-2A8C-9EF4-53C8-7E6BBAB0EFB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306" y="3521780"/>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id="{ED0BC34C-02EA-12AF-9751-D622CC12166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5008" y="4249477"/>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id="{C68AEBE3-63C1-8A2B-EBDA-6CC53F70429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5007" y="4926938"/>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id="{83634BCE-4458-9C43-507E-FF8D61564CE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5007" y="5726021"/>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F00335FE-7D17-0D75-DC87-050B1F09C99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0114" y="6563210"/>
            <a:ext cx="853142" cy="420053"/>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id="{95F09E47-5A18-E63E-3261-4AAFB3B88D5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id="{8BA60333-C759-E514-061F-1B6B94E8BEB8}"/>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4241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29322"/>
          </a:xfrm>
          <a:solidFill>
            <a:schemeClr val="tx2">
              <a:lumMod val="50000"/>
            </a:schemeClr>
          </a:solidFill>
        </p:spPr>
        <p:txBody>
          <a:bodyPr>
            <a:normAutofit/>
          </a:bodyPr>
          <a:lstStyle/>
          <a:p>
            <a:pPr algn="l"/>
            <a:r>
              <a:rPr lang="el-GR" sz="2000" b="1" dirty="0">
                <a:solidFill>
                  <a:schemeClr val="bg1"/>
                </a:solidFill>
              </a:rPr>
              <a:t>Θεωρείτε ότι ήταν σωστές για την προάσπιση της Δημοκρατίας μας,</a:t>
            </a:r>
            <a:r>
              <a:rPr lang="en-US" sz="2000" b="1" dirty="0">
                <a:solidFill>
                  <a:schemeClr val="bg1"/>
                </a:solidFill>
              </a:rPr>
              <a:t> </a:t>
            </a:r>
            <a:r>
              <a:rPr lang="el-GR" sz="2000" b="1" dirty="0">
                <a:solidFill>
                  <a:schemeClr val="bg1"/>
                </a:solidFill>
              </a:rPr>
              <a:t> οι νομοθετικές πρωτοβουλίες της Κυβέρνησης για τον αποκλεισμό του «κόμματος Κασιδιάρη»;</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5206797"/>
              </p:ext>
            </p:extLst>
          </p:nvPr>
        </p:nvGraphicFramePr>
        <p:xfrm>
          <a:off x="541338" y="1886673"/>
          <a:ext cx="9744075" cy="536661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CB9F50C3-773C-C2C0-4544-B74C8D82D71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7383FFC4-2B04-C6CD-CAB6-63DEA031513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6750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655701"/>
          </a:xfrm>
          <a:solidFill>
            <a:schemeClr val="tx2">
              <a:lumMod val="50000"/>
            </a:schemeClr>
          </a:solidFill>
        </p:spPr>
        <p:txBody>
          <a:bodyPr>
            <a:normAutofit/>
          </a:bodyPr>
          <a:lstStyle/>
          <a:p>
            <a:r>
              <a:rPr lang="el-GR" sz="2000" b="1" dirty="0">
                <a:solidFill>
                  <a:schemeClr val="bg1"/>
                </a:solidFill>
              </a:rPr>
              <a:t>Ποια η άποψή σας για τους Πολιτικούς αρχηγούς;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0171395"/>
              </p:ext>
            </p:extLst>
          </p:nvPr>
        </p:nvGraphicFramePr>
        <p:xfrm>
          <a:off x="844952" y="1724628"/>
          <a:ext cx="9440461" cy="552866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id="{117C3843-8432-7744-2C14-1F81998ADA9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0054" y="2584704"/>
            <a:ext cx="789690" cy="585216"/>
          </a:xfrm>
          <a:prstGeom prst="rect">
            <a:avLst/>
          </a:prstGeom>
        </p:spPr>
      </p:pic>
      <p:pic>
        <p:nvPicPr>
          <p:cNvPr id="5" name="Εικόνα 4">
            <a:extLst>
              <a:ext uri="{FF2B5EF4-FFF2-40B4-BE49-F238E27FC236}">
                <a16:creationId xmlns:a16="http://schemas.microsoft.com/office/drawing/2014/main" id="{51FB10A7-2AFF-39B1-E321-B246C5A79F4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0054" y="3373497"/>
            <a:ext cx="789690" cy="520700"/>
          </a:xfrm>
          <a:prstGeom prst="rect">
            <a:avLst/>
          </a:prstGeom>
        </p:spPr>
      </p:pic>
      <p:pic>
        <p:nvPicPr>
          <p:cNvPr id="6" name="Εικόνα 5">
            <a:extLst>
              <a:ext uri="{FF2B5EF4-FFF2-40B4-BE49-F238E27FC236}">
                <a16:creationId xmlns:a16="http://schemas.microsoft.com/office/drawing/2014/main" id="{F0053674-836B-8109-D012-91870EE55F1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956" y="4145904"/>
            <a:ext cx="789690" cy="520700"/>
          </a:xfrm>
          <a:prstGeom prst="rect">
            <a:avLst/>
          </a:prstGeom>
        </p:spPr>
      </p:pic>
      <p:pic>
        <p:nvPicPr>
          <p:cNvPr id="7" name="Εικόνα 6">
            <a:extLst>
              <a:ext uri="{FF2B5EF4-FFF2-40B4-BE49-F238E27FC236}">
                <a16:creationId xmlns:a16="http://schemas.microsoft.com/office/drawing/2014/main" id="{C462724A-F412-11CD-1F57-172B356D854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8956" y="4870181"/>
            <a:ext cx="789690" cy="558346"/>
          </a:xfrm>
          <a:prstGeom prst="rect">
            <a:avLst/>
          </a:prstGeom>
        </p:spPr>
      </p:pic>
      <p:pic>
        <p:nvPicPr>
          <p:cNvPr id="8" name="Picture 2" descr="Γιάνης Βαρουφάκης: Οι εξεγερμένοι του 1821 επέλεξαν την Περιπέτεια από την Υποτέλεια">
            <a:extLst>
              <a:ext uri="{FF2B5EF4-FFF2-40B4-BE49-F238E27FC236}">
                <a16:creationId xmlns:a16="http://schemas.microsoft.com/office/drawing/2014/main" id="{3DFFFD76-1951-DFD9-05A3-346B570B62C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8540" y="5641413"/>
            <a:ext cx="789690" cy="615730"/>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19298135-8E97-2CB9-B04C-034F634639C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18540" y="6477056"/>
            <a:ext cx="789690" cy="556318"/>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id="{F2945D29-15CB-B551-6F80-18C6B3727F3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id="{B75067F7-78EA-A0B9-A9E9-74B9A37CEED7}"/>
              </a:ext>
            </a:extLst>
          </p:cNvPr>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64046"/>
          </a:xfrm>
          <a:solidFill>
            <a:schemeClr val="tx2">
              <a:lumMod val="50000"/>
            </a:schemeClr>
          </a:solidFill>
        </p:spPr>
        <p:txBody>
          <a:bodyPr>
            <a:normAutofit fontScale="90000"/>
          </a:bodyPr>
          <a:lstStyle/>
          <a:p>
            <a:r>
              <a:rPr lang="el-GR" sz="2000" b="1" dirty="0">
                <a:solidFill>
                  <a:schemeClr val="bg1"/>
                </a:solidFill>
              </a:rPr>
              <a:t>Ανάμεσα στον Κυριάκο </a:t>
            </a:r>
            <a:r>
              <a:rPr lang="el-GR" sz="2200" b="1" dirty="0">
                <a:solidFill>
                  <a:schemeClr val="bg1"/>
                </a:solidFill>
              </a:rPr>
              <a:t>Μητσοτάκη</a:t>
            </a:r>
            <a:r>
              <a:rPr lang="el-GR" sz="2000" b="1" dirty="0">
                <a:solidFill>
                  <a:schemeClr val="bg1"/>
                </a:solidFill>
              </a:rPr>
              <a:t> και τον Αλέξη </a:t>
            </a:r>
            <a:r>
              <a:rPr lang="el-GR" sz="2000" b="1" dirty="0" err="1">
                <a:solidFill>
                  <a:schemeClr val="bg1"/>
                </a:solidFill>
              </a:rPr>
              <a:t>Τσίπρα</a:t>
            </a:r>
            <a:r>
              <a:rPr lang="el-GR" sz="2000" b="1" dirty="0">
                <a:solidFill>
                  <a:schemeClr val="bg1"/>
                </a:solidFill>
              </a:rPr>
              <a:t> ποιον θεωρείτε ικανότερο...</a:t>
            </a:r>
            <a:r>
              <a:rPr lang="en-US" sz="2000" b="1" dirty="0">
                <a:solidFill>
                  <a:schemeClr val="bg1"/>
                </a:solidFill>
              </a:rPr>
              <a:t> </a:t>
            </a:r>
            <a:br>
              <a:rPr lang="en-US" sz="2000" b="1" dirty="0">
                <a:solidFill>
                  <a:schemeClr val="bg1"/>
                </a:solidFill>
              </a:rPr>
            </a:b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07548"/>
              </p:ext>
            </p:extLst>
          </p:nvPr>
        </p:nvGraphicFramePr>
        <p:xfrm>
          <a:off x="541338" y="2037144"/>
          <a:ext cx="9744075" cy="521614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id="{9318558D-7372-ECF5-8252-2385F3218E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99553" y="1566132"/>
            <a:ext cx="789690" cy="585216"/>
          </a:xfrm>
          <a:prstGeom prst="rect">
            <a:avLst/>
          </a:prstGeom>
        </p:spPr>
      </p:pic>
      <p:pic>
        <p:nvPicPr>
          <p:cNvPr id="4" name="Εικόνα 3">
            <a:extLst>
              <a:ext uri="{FF2B5EF4-FFF2-40B4-BE49-F238E27FC236}">
                <a16:creationId xmlns:a16="http://schemas.microsoft.com/office/drawing/2014/main" id="{3DC8557F-7749-087F-6773-252915BF9CA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57021" y="1533874"/>
            <a:ext cx="789690" cy="58521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id="{0CAB1210-3EBB-AC78-FFF8-F5DEB129FC0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id="{F5C5D6B2-D43F-2CDE-1C81-A2E12A7B83B2}"/>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49240"/>
          </a:xfrm>
          <a:solidFill>
            <a:schemeClr val="tx2">
              <a:lumMod val="50000"/>
            </a:schemeClr>
          </a:solidFill>
        </p:spPr>
        <p:txBody>
          <a:bodyPr>
            <a:norm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ποιον εμπιστεύεστε περισσότερο ότι θα κάνει πράξη όσα υπόσχεται;</a:t>
            </a:r>
            <a:r>
              <a:rPr lang="en-US" sz="2000" b="1" dirty="0">
                <a:solidFill>
                  <a:schemeClr val="bg1"/>
                </a:solidFill>
              </a:rPr>
              <a:t> </a:t>
            </a:r>
            <a:br>
              <a:rPr lang="en-US" sz="2000" b="1" dirty="0">
                <a:solidFill>
                  <a:schemeClr val="bg1"/>
                </a:solidFill>
              </a:rPr>
            </a:b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13393454"/>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id="{D94F898B-57AE-C9B1-D08A-DB46B84FB9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4945" y="3474815"/>
            <a:ext cx="789690" cy="585216"/>
          </a:xfrm>
          <a:prstGeom prst="rect">
            <a:avLst/>
          </a:prstGeom>
        </p:spPr>
      </p:pic>
      <p:pic>
        <p:nvPicPr>
          <p:cNvPr id="4" name="Εικόνα 3">
            <a:extLst>
              <a:ext uri="{FF2B5EF4-FFF2-40B4-BE49-F238E27FC236}">
                <a16:creationId xmlns:a16="http://schemas.microsoft.com/office/drawing/2014/main" id="{E8E62F57-1290-EF94-C784-84A5422ED39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39927" y="4855808"/>
            <a:ext cx="789690" cy="58521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id="{6BC00B53-84D0-B6EF-AC06-A2A78219209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id="{891E6DE5-C6AE-6401-5498-DF731E0EC1DD}"/>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298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324091"/>
            <a:ext cx="9338072" cy="1180618"/>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ποιον εμπιστεύεστε περισσότερο ότι θα κάνει πράξη όσα υπόσχεται;</a:t>
            </a:r>
            <a:r>
              <a:rPr lang="en-US" sz="2000" b="1" dirty="0">
                <a:solidFill>
                  <a:schemeClr val="bg1"/>
                </a:solidFill>
              </a:rPr>
              <a:t> </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795035"/>
              </p:ext>
            </p:extLst>
          </p:nvPr>
        </p:nvGraphicFramePr>
        <p:xfrm>
          <a:off x="541338" y="2083443"/>
          <a:ext cx="9744075" cy="516984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id="{681102C1-F4E3-D53D-BC5E-ACA018CD0E4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7746" y="2711589"/>
            <a:ext cx="773188" cy="513441"/>
          </a:xfrm>
          <a:prstGeom prst="rect">
            <a:avLst/>
          </a:prstGeom>
        </p:spPr>
      </p:pic>
      <p:pic>
        <p:nvPicPr>
          <p:cNvPr id="5" name="Εικόνα 4">
            <a:extLst>
              <a:ext uri="{FF2B5EF4-FFF2-40B4-BE49-F238E27FC236}">
                <a16:creationId xmlns:a16="http://schemas.microsoft.com/office/drawing/2014/main" id="{33098000-128C-9CAD-602D-D96C1AB5774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746" y="3602009"/>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id="{0A66D06D-E647-CA2E-96D1-F74D5B70A24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2856" y="4353845"/>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id="{4666A16F-8243-E157-256A-F2832E726C5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3523" y="4985447"/>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id="{C965F821-41E6-96A0-50C0-831F43B2E61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21408" y="5687185"/>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3CA45AD4-5932-7B19-D945-7F819D4918D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7390" y="6438832"/>
            <a:ext cx="853142" cy="420053"/>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id="{E0A65E1A-56BB-55D3-8AF7-8630F5783B9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id="{EBA83D24-F6C8-7125-2BBA-E1D1B153376C}"/>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497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68218"/>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ποιον εμπιστεύεστε περισσότερο ότι θα κάνει πράξη όσα υπόσχεται;</a:t>
            </a:r>
            <a:r>
              <a:rPr lang="en-US" sz="2000" b="1" dirty="0">
                <a:solidFill>
                  <a:schemeClr val="bg1"/>
                </a:solidFill>
              </a:rPr>
              <a:t>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2855351"/>
              </p:ext>
            </p:extLst>
          </p:nvPr>
        </p:nvGraphicFramePr>
        <p:xfrm>
          <a:off x="541338" y="2233914"/>
          <a:ext cx="9744075" cy="501937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id="{87835F25-B1AF-A965-A071-FCC500BEEC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0104" y="1648698"/>
            <a:ext cx="789690" cy="585216"/>
          </a:xfrm>
          <a:prstGeom prst="rect">
            <a:avLst/>
          </a:prstGeom>
        </p:spPr>
      </p:pic>
      <p:pic>
        <p:nvPicPr>
          <p:cNvPr id="5" name="Εικόνα 4">
            <a:extLst>
              <a:ext uri="{FF2B5EF4-FFF2-40B4-BE49-F238E27FC236}">
                <a16:creationId xmlns:a16="http://schemas.microsoft.com/office/drawing/2014/main" id="{D1493693-CBAC-B6BC-25DE-E27F496A6F1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38043" y="1648698"/>
            <a:ext cx="789689" cy="58521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id="{F4C3F333-30EC-8BDA-A952-DC35050590E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id="{9F7DB396-1F6D-C587-2B8D-B069C50A442C}"/>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1497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 name="Rectangle 310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4123" y="530509"/>
            <a:ext cx="3032031" cy="4500794"/>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3311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Calibri"/>
              <a:ea typeface="+mn-ea"/>
              <a:cs typeface="+mn-cs"/>
            </a:endParaRPr>
          </a:p>
        </p:txBody>
      </p:sp>
      <p:sp>
        <p:nvSpPr>
          <p:cNvPr id="3074" name="Title 5">
            <a:extLst>
              <a:ext uri="{FF2B5EF4-FFF2-40B4-BE49-F238E27FC236}">
                <a16:creationId xmlns:a16="http://schemas.microsoft.com/office/drawing/2014/main" id="{E27AB5F6-B526-4477-9C02-1AC62B0211BB}"/>
              </a:ext>
            </a:extLst>
          </p:cNvPr>
          <p:cNvSpPr>
            <a:spLocks noGrp="1"/>
          </p:cNvSpPr>
          <p:nvPr>
            <p:ph type="title"/>
          </p:nvPr>
        </p:nvSpPr>
        <p:spPr>
          <a:xfrm>
            <a:off x="414123" y="1909823"/>
            <a:ext cx="3032030" cy="1446836"/>
          </a:xfrm>
          <a:solidFill>
            <a:srgbClr val="A20000"/>
          </a:solidFill>
        </p:spPr>
        <p:txBody>
          <a:bodyPr vert="horz" lIns="91440" tIns="45720" rIns="91440" bIns="45720" rtlCol="0" anchor="ctr">
            <a:normAutofit/>
          </a:bodyPr>
          <a:lstStyle/>
          <a:p>
            <a:pPr algn="ctr" defTabSz="914400">
              <a:lnSpc>
                <a:spcPct val="90000"/>
              </a:lnSpc>
            </a:pPr>
            <a:r>
              <a:rPr lang="en-US" altLang="en-US" sz="3900" kern="1200" dirty="0">
                <a:solidFill>
                  <a:srgbClr val="FFFFFF"/>
                </a:solidFill>
                <a:latin typeface="+mj-lt"/>
                <a:ea typeface="+mj-ea"/>
                <a:cs typeface="+mj-cs"/>
              </a:rPr>
              <a:t>Τα</a:t>
            </a:r>
            <a:r>
              <a:rPr lang="en-US" altLang="en-US" sz="3900" kern="1200" dirty="0" err="1">
                <a:solidFill>
                  <a:srgbClr val="FFFFFF"/>
                </a:solidFill>
                <a:latin typeface="+mj-lt"/>
                <a:ea typeface="+mj-ea"/>
                <a:cs typeface="+mj-cs"/>
              </a:rPr>
              <a:t>υτότητ</a:t>
            </a:r>
            <a:r>
              <a:rPr lang="en-US" altLang="en-US" sz="3900" kern="1200" dirty="0">
                <a:solidFill>
                  <a:srgbClr val="FFFFFF"/>
                </a:solidFill>
                <a:latin typeface="+mj-lt"/>
                <a:ea typeface="+mj-ea"/>
                <a:cs typeface="+mj-cs"/>
              </a:rPr>
              <a:t>α Έρευνας</a:t>
            </a:r>
          </a:p>
        </p:txBody>
      </p:sp>
      <p:sp>
        <p:nvSpPr>
          <p:cNvPr id="3104" name="Rectangle 3103">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4122" y="5232487"/>
            <a:ext cx="3032031" cy="2344200"/>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3311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Calibri"/>
              <a:ea typeface="+mn-ea"/>
              <a:cs typeface="+mn-cs"/>
            </a:endParaRPr>
          </a:p>
        </p:txBody>
      </p:sp>
      <p:sp>
        <p:nvSpPr>
          <p:cNvPr id="3106" name="Rectangle 310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91691" y="530509"/>
            <a:ext cx="6827526" cy="704821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3311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a:ln>
                <a:noFill/>
              </a:ln>
              <a:solidFill>
                <a:prstClr val="white"/>
              </a:solidFill>
              <a:effectLst/>
              <a:uLnTx/>
              <a:uFillTx/>
              <a:latin typeface="Calibri"/>
              <a:ea typeface="+mn-ea"/>
              <a:cs typeface="+mn-cs"/>
            </a:endParaRPr>
          </a:p>
        </p:txBody>
      </p:sp>
      <p:sp>
        <p:nvSpPr>
          <p:cNvPr id="3075" name="4 - Θέση περιεχομένου">
            <a:extLst>
              <a:ext uri="{FF2B5EF4-FFF2-40B4-BE49-F238E27FC236}">
                <a16:creationId xmlns:a16="http://schemas.microsoft.com/office/drawing/2014/main" id="{0FD9D685-9ECC-480A-9435-6AA3E4ED3556}"/>
              </a:ext>
            </a:extLst>
          </p:cNvPr>
          <p:cNvSpPr>
            <a:spLocks noGrp="1"/>
          </p:cNvSpPr>
          <p:nvPr>
            <p:ph idx="1"/>
          </p:nvPr>
        </p:nvSpPr>
        <p:spPr>
          <a:xfrm>
            <a:off x="3887017" y="648183"/>
            <a:ext cx="6249528" cy="6624636"/>
          </a:xfrm>
        </p:spPr>
        <p:txBody>
          <a:bodyPr vert="horz" lIns="91440" tIns="45720" rIns="91440" bIns="45720" rtlCol="0" anchor="ctr">
            <a:normAutofit fontScale="92500" lnSpcReduction="20000"/>
          </a:bodyPr>
          <a:lstStyle/>
          <a:p>
            <a:pPr indent="-228600" defTabSz="914400">
              <a:lnSpc>
                <a:spcPct val="90000"/>
              </a:lnSpc>
              <a:defRPr/>
            </a:pPr>
            <a:r>
              <a:rPr lang="en-US" altLang="en-US" sz="1300" b="1" dirty="0">
                <a:solidFill>
                  <a:schemeClr val="tx2">
                    <a:lumMod val="50000"/>
                  </a:schemeClr>
                </a:solidFill>
              </a:rPr>
              <a:t>Η </a:t>
            </a:r>
            <a:r>
              <a:rPr lang="en-US" altLang="en-US" sz="1300" b="1" dirty="0" err="1">
                <a:solidFill>
                  <a:schemeClr val="tx2">
                    <a:lumMod val="50000"/>
                  </a:schemeClr>
                </a:solidFill>
              </a:rPr>
              <a:t>Έρευν</a:t>
            </a:r>
            <a:r>
              <a:rPr lang="en-US" altLang="en-US" sz="1300" b="1" dirty="0">
                <a:solidFill>
                  <a:schemeClr val="tx2">
                    <a:lumMod val="50000"/>
                  </a:schemeClr>
                </a:solidFill>
              </a:rPr>
              <a:t>α πραγματοποιήθηκε από την Opinion Poll Ε.Π.Ε – Αριθμός Μητρώου Ε.Σ.Ρ. 49.</a:t>
            </a:r>
          </a:p>
          <a:p>
            <a:pPr marL="75898" indent="0" defTabSz="914400">
              <a:lnSpc>
                <a:spcPct val="90000"/>
              </a:lnSpc>
              <a:buNone/>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ΕΝΤΟΛΕΑΣ :</a:t>
            </a:r>
          </a:p>
          <a:p>
            <a:pPr indent="-228600" defTabSz="914400">
              <a:lnSpc>
                <a:spcPct val="90000"/>
              </a:lnSpc>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ΕΞΕΤΑΖΟΜΕΝΟΣ ΠΛΗΘΥΣΜΟΣ: </a:t>
            </a:r>
            <a:r>
              <a:rPr lang="en-US" altLang="en-US" sz="1300" b="1" dirty="0" err="1">
                <a:solidFill>
                  <a:schemeClr val="tx2">
                    <a:lumMod val="50000"/>
                  </a:schemeClr>
                </a:solidFill>
              </a:rPr>
              <a:t>Ηλικί</a:t>
            </a:r>
            <a:r>
              <a:rPr lang="en-US" altLang="en-US" sz="1300" b="1" dirty="0">
                <a:solidFill>
                  <a:schemeClr val="tx2">
                    <a:lumMod val="50000"/>
                  </a:schemeClr>
                </a:solidFill>
              </a:rPr>
              <a:t>ας άνω των 17, με δικαίωμα ψήφου</a:t>
            </a:r>
            <a:endParaRPr lang="el-GR" altLang="en-US" sz="1300" b="1" dirty="0">
              <a:solidFill>
                <a:schemeClr val="tx2">
                  <a:lumMod val="50000"/>
                </a:schemeClr>
              </a:solidFill>
            </a:endParaRPr>
          </a:p>
          <a:p>
            <a:pPr marL="75898" indent="0" defTabSz="914400">
              <a:lnSpc>
                <a:spcPct val="90000"/>
              </a:lnSpc>
              <a:buNone/>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ΜΕΓΕΘΟΣ ΔΕΙΓΜΑΤΟΣ: 1.0</a:t>
            </a:r>
            <a:r>
              <a:rPr lang="el-GR" altLang="en-US" sz="1300" b="1" dirty="0">
                <a:solidFill>
                  <a:schemeClr val="tx2">
                    <a:lumMod val="50000"/>
                  </a:schemeClr>
                </a:solidFill>
              </a:rPr>
              <a:t>04 Ν</a:t>
            </a:r>
            <a:r>
              <a:rPr lang="en-US" altLang="en-US" sz="1300" b="1" dirty="0" err="1">
                <a:solidFill>
                  <a:schemeClr val="tx2">
                    <a:lumMod val="50000"/>
                  </a:schemeClr>
                </a:solidFill>
              </a:rPr>
              <a:t>οικοκυριά</a:t>
            </a:r>
            <a:endParaRPr lang="el-GR" altLang="en-US" sz="1300" b="1" dirty="0">
              <a:solidFill>
                <a:schemeClr val="tx2">
                  <a:lumMod val="50000"/>
                </a:schemeClr>
              </a:solidFill>
            </a:endParaRPr>
          </a:p>
          <a:p>
            <a:pPr marL="75898" indent="0" defTabSz="914400">
              <a:lnSpc>
                <a:spcPct val="90000"/>
              </a:lnSpc>
              <a:buNone/>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ΧΡΟΝΙΚΟ ΔΙΑΣΤΗΜΑ: </a:t>
            </a:r>
            <a:r>
              <a:rPr lang="el-GR" altLang="en-US" sz="1300" b="1" dirty="0">
                <a:solidFill>
                  <a:schemeClr val="tx2">
                    <a:lumMod val="50000"/>
                  </a:schemeClr>
                </a:solidFill>
              </a:rPr>
              <a:t>από 11</a:t>
            </a:r>
            <a:r>
              <a:rPr lang="en-US" altLang="en-US" sz="1300" b="1" dirty="0">
                <a:solidFill>
                  <a:schemeClr val="tx2">
                    <a:lumMod val="50000"/>
                  </a:schemeClr>
                </a:solidFill>
              </a:rPr>
              <a:t> </a:t>
            </a:r>
            <a:r>
              <a:rPr lang="el-GR" altLang="en-US" sz="1300" b="1" dirty="0">
                <a:solidFill>
                  <a:schemeClr val="tx2">
                    <a:lumMod val="50000"/>
                  </a:schemeClr>
                </a:solidFill>
              </a:rPr>
              <a:t>Μαΐου έως </a:t>
            </a:r>
            <a:r>
              <a:rPr lang="en-US" altLang="en-US" sz="1300" b="1" dirty="0">
                <a:solidFill>
                  <a:schemeClr val="tx2">
                    <a:lumMod val="50000"/>
                  </a:schemeClr>
                </a:solidFill>
              </a:rPr>
              <a:t> </a:t>
            </a:r>
            <a:r>
              <a:rPr lang="el-GR" altLang="en-US" sz="1300" b="1" dirty="0">
                <a:solidFill>
                  <a:schemeClr val="tx2">
                    <a:lumMod val="50000"/>
                  </a:schemeClr>
                </a:solidFill>
              </a:rPr>
              <a:t>12</a:t>
            </a:r>
            <a:r>
              <a:rPr lang="en-US" altLang="en-US" sz="1300" b="1" dirty="0">
                <a:solidFill>
                  <a:schemeClr val="tx2">
                    <a:lumMod val="50000"/>
                  </a:schemeClr>
                </a:solidFill>
              </a:rPr>
              <a:t> </a:t>
            </a:r>
            <a:r>
              <a:rPr lang="el-GR" altLang="en-US" sz="1300" b="1" dirty="0">
                <a:solidFill>
                  <a:schemeClr val="tx2">
                    <a:lumMod val="50000"/>
                  </a:schemeClr>
                </a:solidFill>
              </a:rPr>
              <a:t>Μαΐου   2023</a:t>
            </a:r>
          </a:p>
          <a:p>
            <a:pPr marL="75898" indent="0" defTabSz="914400">
              <a:lnSpc>
                <a:spcPct val="90000"/>
              </a:lnSpc>
              <a:buNone/>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ΠΕΡΙΟΧΗ ΔΙΕΞΑΓΩΓΗΣ: Πα</a:t>
            </a:r>
            <a:r>
              <a:rPr lang="en-US" altLang="en-US" sz="1300" b="1" dirty="0" err="1">
                <a:solidFill>
                  <a:schemeClr val="tx2">
                    <a:lumMod val="50000"/>
                  </a:schemeClr>
                </a:solidFill>
              </a:rPr>
              <a:t>νελλ</a:t>
            </a:r>
            <a:r>
              <a:rPr lang="en-US" altLang="en-US" sz="1300" b="1" dirty="0">
                <a:solidFill>
                  <a:schemeClr val="tx2">
                    <a:lumMod val="50000"/>
                  </a:schemeClr>
                </a:solidFill>
              </a:rPr>
              <a:t>αδική κάλυψη</a:t>
            </a:r>
          </a:p>
          <a:p>
            <a:pPr indent="-228600" defTabSz="914400">
              <a:lnSpc>
                <a:spcPct val="90000"/>
              </a:lnSpc>
              <a:defRPr/>
            </a:pPr>
            <a:endParaRPr lang="en-US" altLang="en-US" sz="1300" b="1" dirty="0">
              <a:solidFill>
                <a:schemeClr val="tx2">
                  <a:lumMod val="50000"/>
                </a:schemeClr>
              </a:solidFill>
            </a:endParaRPr>
          </a:p>
          <a:p>
            <a:pPr indent="-228600" defTabSz="914400">
              <a:lnSpc>
                <a:spcPct val="90000"/>
              </a:lnSpc>
              <a:defRPr/>
            </a:pPr>
            <a:r>
              <a:rPr lang="en-US" altLang="en-US" sz="1300" b="1" dirty="0">
                <a:solidFill>
                  <a:schemeClr val="tx2">
                    <a:lumMod val="50000"/>
                  </a:schemeClr>
                </a:solidFill>
              </a:rPr>
              <a:t>ΜΕΘΟΔΟΣ ΔΕΙΓΜΑΤΟΛΗΨΙΑΣ: </a:t>
            </a:r>
            <a:r>
              <a:rPr lang="en-US" altLang="en-US" sz="1300" b="1" dirty="0" err="1">
                <a:solidFill>
                  <a:schemeClr val="tx2">
                    <a:lumMod val="50000"/>
                  </a:schemeClr>
                </a:solidFill>
              </a:rPr>
              <a:t>Πολυστ</a:t>
            </a:r>
            <a:r>
              <a:rPr lang="en-US" altLang="en-US" sz="1300" b="1" dirty="0">
                <a:solidFill>
                  <a:schemeClr val="tx2">
                    <a:lumMod val="50000"/>
                  </a:schemeClr>
                </a:solidFill>
              </a:rPr>
              <a:t>αδιακή τυχαία δειγματοληψία με χρήση quota βάσει  γεωγραφικής κατανομής.</a:t>
            </a:r>
          </a:p>
          <a:p>
            <a:pPr indent="-228600" defTabSz="914400">
              <a:lnSpc>
                <a:spcPct val="90000"/>
              </a:lnSpc>
              <a:defRPr/>
            </a:pPr>
            <a:endParaRPr lang="en-US" altLang="en-US" sz="1300" b="1" dirty="0">
              <a:solidFill>
                <a:schemeClr val="tx2">
                  <a:lumMod val="50000"/>
                </a:schemeClr>
              </a:solidFill>
            </a:endParaRPr>
          </a:p>
          <a:p>
            <a:pPr marL="304498" marR="0" lvl="0" indent="-2286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ΜΕΘΟΔΟΣ ΣΥΛΛΟΓΗΣ ΣΤΟΙΧΕΙΩΝ: </a:t>
            </a:r>
            <a:r>
              <a:rPr kumimoji="0" lang="el-GR"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704 </a:t>
            </a:r>
            <a:r>
              <a:rPr kumimoji="0" lang="en-US" altLang="en-US" sz="1300" b="1" i="0" u="none" strike="noStrike" kern="1200" cap="none" spc="0" normalizeH="0" baseline="0" noProof="0" dirty="0" err="1">
                <a:ln>
                  <a:noFill/>
                </a:ln>
                <a:solidFill>
                  <a:schemeClr val="tx2">
                    <a:lumMod val="50000"/>
                  </a:schemeClr>
                </a:solidFill>
                <a:effectLst/>
                <a:uLnTx/>
                <a:uFillTx/>
                <a:latin typeface="Calibri"/>
                <a:ea typeface="+mn-ea"/>
                <a:cs typeface="+mn-cs"/>
              </a:rPr>
              <a:t>Τηλεφωνικές</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a:t>
            </a:r>
            <a:r>
              <a:rPr kumimoji="0" lang="en-US" altLang="en-US" sz="1300" b="1" i="0" u="none" strike="noStrike" kern="1200" cap="none" spc="0" normalizeH="0" baseline="0" noProof="0" dirty="0" err="1">
                <a:ln>
                  <a:noFill/>
                </a:ln>
                <a:solidFill>
                  <a:schemeClr val="tx2">
                    <a:lumMod val="50000"/>
                  </a:schemeClr>
                </a:solidFill>
                <a:effectLst/>
                <a:uLnTx/>
                <a:uFillTx/>
                <a:latin typeface="Calibri"/>
                <a:ea typeface="+mn-ea"/>
                <a:cs typeface="+mn-cs"/>
              </a:rPr>
              <a:t>συνεντεύξεις</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β</a:t>
            </a:r>
            <a:r>
              <a:rPr kumimoji="0" lang="en-US" altLang="en-US" sz="1300" b="1" i="0" u="none" strike="noStrike" kern="1200" cap="none" spc="0" normalizeH="0" baseline="0" noProof="0" dirty="0" err="1">
                <a:ln>
                  <a:noFill/>
                </a:ln>
                <a:solidFill>
                  <a:schemeClr val="tx2">
                    <a:lumMod val="50000"/>
                  </a:schemeClr>
                </a:solidFill>
                <a:effectLst/>
                <a:uLnTx/>
                <a:uFillTx/>
                <a:latin typeface="Calibri"/>
                <a:ea typeface="+mn-ea"/>
                <a:cs typeface="+mn-cs"/>
              </a:rPr>
              <a:t>άσει</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a:t>
            </a:r>
            <a:r>
              <a:rPr kumimoji="0" lang="en-US" altLang="en-US" sz="1300" b="1" i="0" u="none" strike="noStrike" kern="1200" cap="none" spc="0" normalizeH="0" baseline="0" noProof="0" dirty="0" err="1">
                <a:ln>
                  <a:noFill/>
                </a:ln>
                <a:solidFill>
                  <a:schemeClr val="tx2">
                    <a:lumMod val="50000"/>
                  </a:schemeClr>
                </a:solidFill>
                <a:effectLst/>
                <a:uLnTx/>
                <a:uFillTx/>
                <a:latin typeface="Calibri"/>
                <a:ea typeface="+mn-ea"/>
                <a:cs typeface="+mn-cs"/>
              </a:rPr>
              <a:t>ηλεκτρονικού</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a:t>
            </a:r>
            <a:r>
              <a:rPr kumimoji="0" lang="en-US" altLang="en-US" sz="1300" b="1" i="0" u="none" strike="noStrike" kern="1200" cap="none" spc="0" normalizeH="0" baseline="0" noProof="0" dirty="0" err="1">
                <a:ln>
                  <a:noFill/>
                </a:ln>
                <a:solidFill>
                  <a:schemeClr val="tx2">
                    <a:lumMod val="50000"/>
                  </a:schemeClr>
                </a:solidFill>
                <a:effectLst/>
                <a:uLnTx/>
                <a:uFillTx/>
                <a:latin typeface="Calibri"/>
                <a:ea typeface="+mn-ea"/>
                <a:cs typeface="+mn-cs"/>
              </a:rPr>
              <a:t>ερωτημ</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ατολογίου (CATI).Ακολουθήθηκε η διαδικασία της τυχαίας  επιλογής τηλεφωνικών αριθμών </a:t>
            </a:r>
            <a:r>
              <a:rPr kumimoji="0" lang="en-US" sz="1300" b="1" i="0" u="none" strike="noStrike" kern="1200" cap="none" spc="0" normalizeH="0" baseline="0" noProof="0" dirty="0">
                <a:ln>
                  <a:noFill/>
                </a:ln>
                <a:solidFill>
                  <a:schemeClr val="tx2">
                    <a:lumMod val="50000"/>
                  </a:schemeClr>
                </a:solidFill>
                <a:effectLst/>
                <a:uLnTx/>
                <a:uFillTx/>
                <a:latin typeface="Arial" panose="020B0604020202020204" pitchFamily="34" charset="0"/>
                <a:ea typeface="+mn-ea"/>
                <a:cs typeface="+mn-cs"/>
              </a:rPr>
              <a:t>Random digit dialing (RDD) </a:t>
            </a:r>
            <a:r>
              <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 σε σταθερά και κινητά τηλέφωνα </a:t>
            </a:r>
            <a:r>
              <a:rPr kumimoji="0" lang="el-GR" altLang="en-US" sz="1300" b="1" i="0" u="none" strike="noStrike" kern="1200" cap="none" spc="0" normalizeH="0" baseline="0" noProof="0" dirty="0">
                <a:ln>
                  <a:noFill/>
                </a:ln>
                <a:solidFill>
                  <a:schemeClr val="tx2">
                    <a:lumMod val="50000"/>
                  </a:schemeClr>
                </a:solidFill>
                <a:effectLst/>
                <a:uLnTx/>
                <a:uFillTx/>
                <a:latin typeface="Calibri"/>
                <a:ea typeface="+mn-ea"/>
                <a:cs typeface="+mn-cs"/>
              </a:rPr>
              <a:t>,και  300 </a:t>
            </a:r>
            <a:r>
              <a:rPr lang="el-GR" sz="1300" b="1" dirty="0"/>
              <a:t> </a:t>
            </a:r>
            <a:r>
              <a:rPr lang="en-US" sz="1300" b="1" dirty="0"/>
              <a:t>web/online panels</a:t>
            </a:r>
            <a:r>
              <a:rPr kumimoji="0" lang="en-US" sz="1300" b="1" i="0" u="none" strike="noStrike" kern="1200" cap="none" spc="0" normalizeH="0" baseline="0" noProof="0" dirty="0">
                <a:ln>
                  <a:noFill/>
                </a:ln>
                <a:solidFill>
                  <a:schemeClr val="tx2">
                    <a:lumMod val="50000"/>
                  </a:schemeClr>
                </a:solidFill>
                <a:effectLst/>
                <a:uLnTx/>
                <a:uFillTx/>
                <a:latin typeface="Segoe UI Web (Greek)"/>
                <a:ea typeface="+mn-ea"/>
                <a:cs typeface="+mn-cs"/>
              </a:rPr>
              <a:t> (</a:t>
            </a:r>
            <a:r>
              <a:rPr kumimoji="0" lang="en-US" sz="1300" b="1" i="0" u="none" strike="noStrike" kern="1200" cap="none" spc="0" normalizeH="0" baseline="0" noProof="0" dirty="0" err="1">
                <a:ln>
                  <a:noFill/>
                </a:ln>
                <a:solidFill>
                  <a:schemeClr val="tx2">
                    <a:lumMod val="50000"/>
                  </a:schemeClr>
                </a:solidFill>
                <a:effectLst/>
                <a:uLnTx/>
                <a:uFillTx/>
                <a:latin typeface="Segoe UI Web (Greek)"/>
                <a:ea typeface="+mn-ea"/>
                <a:cs typeface="+mn-cs"/>
              </a:rPr>
              <a:t>cawi</a:t>
            </a:r>
            <a:r>
              <a:rPr kumimoji="0" lang="en-US" sz="1300" b="1" i="0" u="none" strike="noStrike" kern="1200" cap="none" spc="0" normalizeH="0" baseline="0" noProof="0" dirty="0">
                <a:ln>
                  <a:noFill/>
                </a:ln>
                <a:solidFill>
                  <a:schemeClr val="tx2">
                    <a:lumMod val="50000"/>
                  </a:schemeClr>
                </a:solidFill>
                <a:effectLst/>
                <a:uLnTx/>
                <a:uFillTx/>
                <a:latin typeface="Segoe UI Web (Greek)"/>
                <a:ea typeface="+mn-ea"/>
                <a:cs typeface="+mn-cs"/>
              </a:rPr>
              <a:t>)</a:t>
            </a:r>
            <a:endParaRPr kumimoji="0" lang="el-GR" sz="1300" b="1" i="0" u="none" strike="noStrike" kern="1200" cap="none" spc="0" normalizeH="0" baseline="0" noProof="0" dirty="0">
              <a:ln>
                <a:noFill/>
              </a:ln>
              <a:solidFill>
                <a:schemeClr val="tx2">
                  <a:lumMod val="50000"/>
                </a:schemeClr>
              </a:solidFill>
              <a:effectLst/>
              <a:uLnTx/>
              <a:uFillTx/>
              <a:latin typeface="Segoe UI Web (Greek)"/>
              <a:ea typeface="+mn-ea"/>
              <a:cs typeface="+mn-cs"/>
            </a:endParaRPr>
          </a:p>
          <a:p>
            <a:pPr marL="304498" marR="0" lvl="0" indent="-2286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altLang="en-US" sz="1300" b="1" i="0" u="none" strike="noStrike" kern="1200" cap="none" spc="0" normalizeH="0" baseline="0" noProof="0" dirty="0">
              <a:ln>
                <a:noFill/>
              </a:ln>
              <a:solidFill>
                <a:schemeClr val="tx2">
                  <a:lumMod val="50000"/>
                </a:schemeClr>
              </a:solidFill>
              <a:effectLst/>
              <a:uLnTx/>
              <a:uFillTx/>
              <a:latin typeface="Calibri"/>
              <a:ea typeface="+mn-ea"/>
              <a:cs typeface="+mn-cs"/>
            </a:endParaRPr>
          </a:p>
          <a:p>
            <a:pPr indent="-228600" defTabSz="914400">
              <a:lnSpc>
                <a:spcPct val="90000"/>
              </a:lnSpc>
              <a:defRPr/>
            </a:pPr>
            <a:r>
              <a:rPr lang="en-US" altLang="en-US" sz="1300" b="1" dirty="0">
                <a:solidFill>
                  <a:schemeClr val="tx2">
                    <a:lumMod val="50000"/>
                  </a:schemeClr>
                </a:solidFill>
              </a:rPr>
              <a:t>ΣΤΑΘΜΙΣΗ: </a:t>
            </a:r>
            <a:r>
              <a:rPr lang="en-US" altLang="en-US" sz="1300" b="1" dirty="0" err="1">
                <a:solidFill>
                  <a:schemeClr val="tx2">
                    <a:lumMod val="50000"/>
                  </a:schemeClr>
                </a:solidFill>
              </a:rPr>
              <a:t>Έγινε</a:t>
            </a:r>
            <a:r>
              <a:rPr lang="en-US" altLang="en-US" sz="1300" b="1" dirty="0">
                <a:solidFill>
                  <a:schemeClr val="tx2">
                    <a:lumMod val="50000"/>
                  </a:schemeClr>
                </a:solidFill>
              </a:rPr>
              <a:t> </a:t>
            </a:r>
            <a:r>
              <a:rPr lang="en-US" altLang="en-US" sz="1300" b="1" dirty="0" err="1">
                <a:solidFill>
                  <a:schemeClr val="tx2">
                    <a:lumMod val="50000"/>
                  </a:schemeClr>
                </a:solidFill>
              </a:rPr>
              <a:t>στάθμιση</a:t>
            </a:r>
            <a:r>
              <a:rPr lang="en-US" altLang="en-US" sz="1300" b="1" dirty="0">
                <a:solidFill>
                  <a:schemeClr val="tx2">
                    <a:lumMod val="50000"/>
                  </a:schemeClr>
                </a:solidFill>
              </a:rPr>
              <a:t> </a:t>
            </a:r>
            <a:r>
              <a:rPr lang="en-US" altLang="en-US" sz="1300" b="1" dirty="0" err="1">
                <a:solidFill>
                  <a:schemeClr val="tx2">
                    <a:lumMod val="50000"/>
                  </a:schemeClr>
                </a:solidFill>
              </a:rPr>
              <a:t>ως</a:t>
            </a:r>
            <a:r>
              <a:rPr lang="en-US" altLang="en-US" sz="1300" b="1" dirty="0">
                <a:solidFill>
                  <a:schemeClr val="tx2">
                    <a:lumMod val="50000"/>
                  </a:schemeClr>
                </a:solidFill>
              </a:rPr>
              <a:t> π</a:t>
            </a:r>
            <a:r>
              <a:rPr lang="en-US" altLang="en-US" sz="1300" b="1" dirty="0" err="1">
                <a:solidFill>
                  <a:schemeClr val="tx2">
                    <a:lumMod val="50000"/>
                  </a:schemeClr>
                </a:solidFill>
              </a:rPr>
              <a:t>ρος</a:t>
            </a:r>
            <a:r>
              <a:rPr lang="en-US" altLang="en-US" sz="1300" b="1" dirty="0">
                <a:solidFill>
                  <a:schemeClr val="tx2">
                    <a:lumMod val="50000"/>
                  </a:schemeClr>
                </a:solidFill>
              </a:rPr>
              <a:t> </a:t>
            </a:r>
            <a:r>
              <a:rPr lang="en-US" altLang="en-US" sz="1300" b="1" dirty="0" err="1">
                <a:solidFill>
                  <a:schemeClr val="tx2">
                    <a:lumMod val="50000"/>
                  </a:schemeClr>
                </a:solidFill>
              </a:rPr>
              <a:t>Φύλο</a:t>
            </a:r>
            <a:r>
              <a:rPr lang="en-US" altLang="en-US" sz="1300" b="1" dirty="0">
                <a:solidFill>
                  <a:schemeClr val="tx2">
                    <a:lumMod val="50000"/>
                  </a:schemeClr>
                </a:solidFill>
              </a:rPr>
              <a:t> -</a:t>
            </a:r>
            <a:r>
              <a:rPr lang="en-US" altLang="en-US" sz="1300" b="1" dirty="0" err="1">
                <a:solidFill>
                  <a:schemeClr val="tx2">
                    <a:lumMod val="50000"/>
                  </a:schemeClr>
                </a:solidFill>
              </a:rPr>
              <a:t>Ηλικί</a:t>
            </a:r>
            <a:r>
              <a:rPr lang="en-US" altLang="en-US" sz="1300" b="1" dirty="0">
                <a:solidFill>
                  <a:schemeClr val="tx2">
                    <a:lumMod val="50000"/>
                  </a:schemeClr>
                </a:solidFill>
              </a:rPr>
              <a:t>α, Περιοχή κατοικίας </a:t>
            </a:r>
            <a:r>
              <a:rPr lang="el-GR" altLang="en-US" sz="1300" b="1" dirty="0">
                <a:solidFill>
                  <a:schemeClr val="tx2">
                    <a:lumMod val="50000"/>
                  </a:schemeClr>
                </a:solidFill>
              </a:rPr>
              <a:t>και αποτελεσμάτων  Β</a:t>
            </a:r>
            <a:r>
              <a:rPr lang="en-US" altLang="en-US" sz="1300" b="1" dirty="0" err="1">
                <a:solidFill>
                  <a:schemeClr val="tx2">
                    <a:lumMod val="50000"/>
                  </a:schemeClr>
                </a:solidFill>
              </a:rPr>
              <a:t>ουλευτικών</a:t>
            </a:r>
            <a:r>
              <a:rPr lang="en-US" altLang="en-US" sz="1300" b="1" dirty="0">
                <a:solidFill>
                  <a:schemeClr val="tx2">
                    <a:lumMod val="50000"/>
                  </a:schemeClr>
                </a:solidFill>
              </a:rPr>
              <a:t> </a:t>
            </a:r>
            <a:r>
              <a:rPr lang="en-US" altLang="en-US" sz="1300" b="1" dirty="0" err="1">
                <a:solidFill>
                  <a:schemeClr val="tx2">
                    <a:lumMod val="50000"/>
                  </a:schemeClr>
                </a:solidFill>
              </a:rPr>
              <a:t>εκλογών</a:t>
            </a:r>
            <a:r>
              <a:rPr lang="en-US" altLang="en-US" sz="1300" b="1" dirty="0">
                <a:solidFill>
                  <a:schemeClr val="tx2">
                    <a:lumMod val="50000"/>
                  </a:schemeClr>
                </a:solidFill>
              </a:rPr>
              <a:t> </a:t>
            </a:r>
            <a:r>
              <a:rPr lang="en-US" altLang="en-US" sz="1300" b="1" dirty="0" err="1">
                <a:solidFill>
                  <a:schemeClr val="tx2">
                    <a:lumMod val="50000"/>
                  </a:schemeClr>
                </a:solidFill>
              </a:rPr>
              <a:t>του</a:t>
            </a:r>
            <a:r>
              <a:rPr lang="en-US" altLang="en-US" sz="1300" b="1" dirty="0">
                <a:solidFill>
                  <a:schemeClr val="tx2">
                    <a:lumMod val="50000"/>
                  </a:schemeClr>
                </a:solidFill>
              </a:rPr>
              <a:t>  </a:t>
            </a:r>
            <a:r>
              <a:rPr lang="en-US" altLang="en-US" sz="1300" b="1" dirty="0" err="1">
                <a:solidFill>
                  <a:schemeClr val="tx2">
                    <a:lumMod val="50000"/>
                  </a:schemeClr>
                </a:solidFill>
              </a:rPr>
              <a:t>Ιουλίου</a:t>
            </a:r>
            <a:r>
              <a:rPr lang="en-US" altLang="en-US" sz="1300" b="1" dirty="0">
                <a:solidFill>
                  <a:schemeClr val="tx2">
                    <a:lumMod val="50000"/>
                  </a:schemeClr>
                </a:solidFill>
              </a:rPr>
              <a:t> 2019.</a:t>
            </a:r>
          </a:p>
          <a:p>
            <a:pPr indent="-228600" defTabSz="914400">
              <a:lnSpc>
                <a:spcPct val="90000"/>
              </a:lnSpc>
              <a:defRPr/>
            </a:pPr>
            <a:endParaRPr lang="en-US" altLang="en-US" sz="1300" b="1" dirty="0">
              <a:solidFill>
                <a:schemeClr val="tx2">
                  <a:lumMod val="50000"/>
                </a:schemeClr>
              </a:solidFill>
            </a:endParaRPr>
          </a:p>
          <a:p>
            <a:pPr marL="276071" indent="-228600" defTabSz="914400">
              <a:lnSpc>
                <a:spcPct val="90000"/>
              </a:lnSpc>
              <a:defRPr/>
            </a:pPr>
            <a:r>
              <a:rPr lang="en-US" altLang="en-US" sz="1300" b="1" dirty="0" err="1">
                <a:solidFill>
                  <a:schemeClr val="tx2">
                    <a:lumMod val="50000"/>
                  </a:schemeClr>
                </a:solidFill>
              </a:rPr>
              <a:t>Ποσοστό</a:t>
            </a:r>
            <a:r>
              <a:rPr lang="en-US" altLang="en-US" sz="1300" b="1" dirty="0">
                <a:solidFill>
                  <a:schemeClr val="tx2">
                    <a:lumMod val="50000"/>
                  </a:schemeClr>
                </a:solidFill>
              </a:rPr>
              <a:t> </a:t>
            </a:r>
            <a:r>
              <a:rPr lang="en-US" altLang="en-US" sz="1300" b="1" dirty="0" err="1">
                <a:solidFill>
                  <a:schemeClr val="tx2">
                    <a:lumMod val="50000"/>
                  </a:schemeClr>
                </a:solidFill>
              </a:rPr>
              <a:t>ελέγχου</a:t>
            </a:r>
            <a:r>
              <a:rPr lang="en-US" altLang="en-US" sz="1300" b="1" dirty="0">
                <a:solidFill>
                  <a:schemeClr val="tx2">
                    <a:lumMod val="50000"/>
                  </a:schemeClr>
                </a:solidFill>
              </a:rPr>
              <a:t>: </a:t>
            </a:r>
            <a:r>
              <a:rPr lang="el-GR" altLang="en-US" sz="1300" b="1" dirty="0">
                <a:solidFill>
                  <a:schemeClr val="tx2">
                    <a:lumMod val="50000"/>
                  </a:schemeClr>
                </a:solidFill>
              </a:rPr>
              <a:t>19,4</a:t>
            </a:r>
            <a:r>
              <a:rPr lang="en-US" altLang="en-US" sz="1300" b="1" dirty="0">
                <a:solidFill>
                  <a:schemeClr val="tx2">
                    <a:lumMod val="50000"/>
                  </a:schemeClr>
                </a:solidFill>
              </a:rPr>
              <a:t> %</a:t>
            </a:r>
          </a:p>
          <a:p>
            <a:pPr marL="276071" indent="-228600" defTabSz="914400">
              <a:lnSpc>
                <a:spcPct val="90000"/>
              </a:lnSpc>
              <a:defRPr/>
            </a:pPr>
            <a:endParaRPr lang="en-US" altLang="en-US" sz="1300" b="1" dirty="0">
              <a:solidFill>
                <a:schemeClr val="tx2">
                  <a:lumMod val="50000"/>
                </a:schemeClr>
              </a:solidFill>
            </a:endParaRPr>
          </a:p>
          <a:p>
            <a:pPr marL="276071" indent="-228600" defTabSz="914400">
              <a:lnSpc>
                <a:spcPct val="90000"/>
              </a:lnSpc>
              <a:defRPr/>
            </a:pPr>
            <a:r>
              <a:rPr lang="en-US" altLang="en-US" sz="1300" b="1" dirty="0" err="1">
                <a:solidFill>
                  <a:schemeClr val="tx2">
                    <a:lumMod val="50000"/>
                  </a:schemeClr>
                </a:solidFill>
              </a:rPr>
              <a:t>Τρό</a:t>
            </a:r>
            <a:r>
              <a:rPr lang="en-US" altLang="en-US" sz="1300" b="1" dirty="0">
                <a:solidFill>
                  <a:schemeClr val="tx2">
                    <a:lumMod val="50000"/>
                  </a:schemeClr>
                </a:solidFill>
              </a:rPr>
              <a:t>πος ελέγχου: Ταυτόχρονη συνακρόαση τηλεφωνικής κλήσης και θέαση οθόνης</a:t>
            </a:r>
          </a:p>
          <a:p>
            <a:pPr marL="47471" indent="-228600" defTabSz="914400">
              <a:lnSpc>
                <a:spcPct val="90000"/>
              </a:lnSpc>
              <a:defRPr/>
            </a:pPr>
            <a:endParaRPr lang="en-US" altLang="en-US" sz="1300" b="1" dirty="0">
              <a:solidFill>
                <a:schemeClr val="tx2">
                  <a:lumMod val="50000"/>
                </a:schemeClr>
              </a:solidFill>
            </a:endParaRPr>
          </a:p>
          <a:p>
            <a:pPr marL="276071" indent="-228600" defTabSz="914400">
              <a:lnSpc>
                <a:spcPct val="90000"/>
              </a:lnSpc>
              <a:defRPr/>
            </a:pPr>
            <a:r>
              <a:rPr lang="en-US" sz="1300" b="1" dirty="0">
                <a:solidFill>
                  <a:schemeClr val="tx2">
                    <a:lumMod val="50000"/>
                  </a:schemeClr>
                </a:solidFill>
              </a:rPr>
              <a:t>ΕΛΑΧΙΣΤΕΣ ΒΑΣΕΙΣ ΔΕΙΓΜΑΤΟΣ :</a:t>
            </a:r>
            <a:r>
              <a:rPr lang="el-GR" sz="1300" b="1" dirty="0" err="1">
                <a:solidFill>
                  <a:schemeClr val="tx2">
                    <a:lumMod val="50000"/>
                  </a:schemeClr>
                </a:solidFill>
              </a:rPr>
              <a:t>Στ</a:t>
            </a:r>
            <a:r>
              <a:rPr lang="en-US" sz="1300" b="1" dirty="0">
                <a:solidFill>
                  <a:schemeClr val="tx2">
                    <a:lumMod val="50000"/>
                  </a:schemeClr>
                </a:solidFill>
              </a:rPr>
              <a:t>α π</a:t>
            </a:r>
            <a:r>
              <a:rPr lang="en-US" sz="1300" b="1" dirty="0" err="1">
                <a:solidFill>
                  <a:schemeClr val="tx2">
                    <a:lumMod val="50000"/>
                  </a:schemeClr>
                </a:solidFill>
              </a:rPr>
              <a:t>ολιτικά</a:t>
            </a:r>
            <a:r>
              <a:rPr lang="en-US" sz="1300" b="1" dirty="0">
                <a:solidFill>
                  <a:schemeClr val="tx2">
                    <a:lumMod val="50000"/>
                  </a:schemeClr>
                </a:solidFill>
              </a:rPr>
              <a:t> </a:t>
            </a:r>
            <a:r>
              <a:rPr lang="en-US" sz="1300" b="1" dirty="0" err="1">
                <a:solidFill>
                  <a:schemeClr val="tx2">
                    <a:lumMod val="50000"/>
                  </a:schemeClr>
                </a:solidFill>
              </a:rPr>
              <a:t>κόμμ</a:t>
            </a:r>
            <a:r>
              <a:rPr lang="en-US" sz="1300" b="1" dirty="0">
                <a:solidFill>
                  <a:schemeClr val="tx2">
                    <a:lumMod val="50000"/>
                  </a:schemeClr>
                </a:solidFill>
              </a:rPr>
              <a:t>ατα που συγκεντρώνουν βάση ψηφοφόρων </a:t>
            </a:r>
            <a:r>
              <a:rPr lang="el-GR" sz="1300" b="1" dirty="0">
                <a:solidFill>
                  <a:schemeClr val="tx2">
                    <a:lumMod val="50000"/>
                  </a:schemeClr>
                </a:solidFill>
              </a:rPr>
              <a:t>σ</a:t>
            </a:r>
            <a:r>
              <a:rPr lang="en-US" sz="1300" b="1" dirty="0" err="1">
                <a:solidFill>
                  <a:schemeClr val="tx2">
                    <a:lumMod val="50000"/>
                  </a:schemeClr>
                </a:solidFill>
              </a:rPr>
              <a:t>το</a:t>
            </a:r>
            <a:r>
              <a:rPr lang="en-US" sz="1300" b="1" dirty="0">
                <a:solidFill>
                  <a:schemeClr val="tx2">
                    <a:lumMod val="50000"/>
                  </a:schemeClr>
                </a:solidFill>
              </a:rPr>
              <a:t> α</a:t>
            </a:r>
            <a:r>
              <a:rPr lang="en-US" sz="1300" b="1" dirty="0" err="1">
                <a:solidFill>
                  <a:schemeClr val="tx2">
                    <a:lumMod val="50000"/>
                  </a:schemeClr>
                </a:solidFill>
              </a:rPr>
              <a:t>στάθμιστο</a:t>
            </a:r>
            <a:r>
              <a:rPr lang="en-US" sz="1300" b="1" dirty="0">
                <a:solidFill>
                  <a:schemeClr val="tx2">
                    <a:lumMod val="50000"/>
                  </a:schemeClr>
                </a:solidFill>
              </a:rPr>
              <a:t> </a:t>
            </a:r>
            <a:r>
              <a:rPr lang="en-US" sz="1300" b="1" dirty="0" err="1">
                <a:solidFill>
                  <a:schemeClr val="tx2">
                    <a:lumMod val="50000"/>
                  </a:schemeClr>
                </a:solidFill>
              </a:rPr>
              <a:t>δείγμ</a:t>
            </a:r>
            <a:r>
              <a:rPr lang="en-US" sz="1300" b="1" dirty="0">
                <a:solidFill>
                  <a:schemeClr val="tx2">
                    <a:lumMod val="50000"/>
                  </a:schemeClr>
                </a:solidFill>
              </a:rPr>
              <a:t>α </a:t>
            </a:r>
            <a:r>
              <a:rPr lang="el-GR" sz="1300" b="1" dirty="0">
                <a:solidFill>
                  <a:schemeClr val="tx2">
                    <a:lumMod val="50000"/>
                  </a:schemeClr>
                </a:solidFill>
              </a:rPr>
              <a:t>μικρότερο των </a:t>
            </a:r>
            <a:r>
              <a:rPr lang="en-US" sz="1300" b="1" dirty="0">
                <a:solidFill>
                  <a:schemeClr val="tx2">
                    <a:lumMod val="50000"/>
                  </a:schemeClr>
                </a:solidFill>
              </a:rPr>
              <a:t>60-100 α</a:t>
            </a:r>
            <a:r>
              <a:rPr lang="en-US" sz="1300" b="1" dirty="0" err="1">
                <a:solidFill>
                  <a:schemeClr val="tx2">
                    <a:lumMod val="50000"/>
                  </a:schemeClr>
                </a:solidFill>
              </a:rPr>
              <a:t>τόμων</a:t>
            </a:r>
            <a:r>
              <a:rPr lang="el-GR" sz="1300" b="1" dirty="0">
                <a:solidFill>
                  <a:schemeClr val="tx2">
                    <a:lumMod val="50000"/>
                  </a:schemeClr>
                </a:solidFill>
              </a:rPr>
              <a:t> (ΚΚΕ, ΕΛΛΗΝΙΚΗ ΛΥΣΗ, ΜΕΡΑ 25</a:t>
            </a:r>
            <a:r>
              <a:rPr lang="en-US" sz="1300" b="1" dirty="0">
                <a:solidFill>
                  <a:schemeClr val="tx2">
                    <a:lumMod val="50000"/>
                  </a:schemeClr>
                </a:solidFill>
              </a:rPr>
              <a:t> </a:t>
            </a:r>
            <a:r>
              <a:rPr lang="el-GR" sz="1300" b="1" dirty="0">
                <a:solidFill>
                  <a:schemeClr val="tx2">
                    <a:lumMod val="50000"/>
                  </a:schemeClr>
                </a:solidFill>
              </a:rPr>
              <a:t>), </a:t>
            </a:r>
            <a:r>
              <a:rPr lang="en-US" sz="1300" b="1" dirty="0">
                <a:solidFill>
                  <a:schemeClr val="tx2">
                    <a:lumMod val="50000"/>
                  </a:schemeClr>
                </a:solidFill>
              </a:rPr>
              <a:t>η α</a:t>
            </a:r>
            <a:r>
              <a:rPr lang="en-US" sz="1300" b="1" dirty="0" err="1">
                <a:solidFill>
                  <a:schemeClr val="tx2">
                    <a:lumMod val="50000"/>
                  </a:schemeClr>
                </a:solidFill>
              </a:rPr>
              <a:t>νάλυση</a:t>
            </a:r>
            <a:r>
              <a:rPr lang="en-US" sz="1300" b="1" dirty="0">
                <a:solidFill>
                  <a:schemeClr val="tx2">
                    <a:lumMod val="50000"/>
                  </a:schemeClr>
                </a:solidFill>
              </a:rPr>
              <a:t> επ</a:t>
            </a:r>
            <a:r>
              <a:rPr lang="en-US" sz="1300" b="1" dirty="0" err="1">
                <a:solidFill>
                  <a:schemeClr val="tx2">
                    <a:lumMod val="50000"/>
                  </a:schemeClr>
                </a:solidFill>
              </a:rPr>
              <a:t>ιτρέ</a:t>
            </a:r>
            <a:r>
              <a:rPr lang="en-US" sz="1300" b="1" dirty="0">
                <a:solidFill>
                  <a:schemeClr val="tx2">
                    <a:lumMod val="50000"/>
                  </a:schemeClr>
                </a:solidFill>
              </a:rPr>
              <a:t>πεται άλλα είναι ενδεικτική</a:t>
            </a:r>
            <a:r>
              <a:rPr lang="el-GR" sz="1300" b="1" dirty="0">
                <a:solidFill>
                  <a:schemeClr val="tx2">
                    <a:lumMod val="50000"/>
                  </a:schemeClr>
                </a:solidFill>
              </a:rPr>
              <a:t>.</a:t>
            </a:r>
            <a:endParaRPr lang="en-US" sz="1300" b="1" dirty="0">
              <a:solidFill>
                <a:schemeClr val="tx2">
                  <a:lumMod val="50000"/>
                </a:schemeClr>
              </a:solidFill>
            </a:endParaRPr>
          </a:p>
          <a:p>
            <a:pPr marL="276071" indent="-228600" defTabSz="914400">
              <a:lnSpc>
                <a:spcPct val="90000"/>
              </a:lnSpc>
              <a:defRPr/>
            </a:pPr>
            <a:endParaRPr lang="en-US" sz="1300" b="1" dirty="0">
              <a:solidFill>
                <a:schemeClr val="tx2">
                  <a:lumMod val="50000"/>
                </a:schemeClr>
              </a:solidFill>
            </a:endParaRPr>
          </a:p>
          <a:p>
            <a:pPr marL="225866" indent="-228600" defTabSz="914400">
              <a:lnSpc>
                <a:spcPct val="90000"/>
              </a:lnSpc>
              <a:spcBef>
                <a:spcPts val="303"/>
              </a:spcBef>
              <a:tabLst>
                <a:tab pos="225866" algn="l"/>
                <a:tab pos="226298" algn="l"/>
              </a:tabLst>
              <a:defRPr/>
            </a:pPr>
            <a:r>
              <a:rPr lang="el-GR" sz="1300" b="1" dirty="0">
                <a:solidFill>
                  <a:schemeClr val="tx2">
                    <a:lumMod val="50000"/>
                  </a:schemeClr>
                </a:solidFill>
              </a:rPr>
              <a:t>Δειγματοληπτικό σφάλμα</a:t>
            </a:r>
            <a:r>
              <a:rPr lang="en-US" sz="1300" b="1" dirty="0">
                <a:solidFill>
                  <a:schemeClr val="tx2">
                    <a:lumMod val="50000"/>
                  </a:schemeClr>
                </a:solidFill>
              </a:rPr>
              <a:t>:</a:t>
            </a:r>
            <a:r>
              <a:rPr lang="el-GR" sz="1300" b="1" dirty="0">
                <a:solidFill>
                  <a:schemeClr val="tx2">
                    <a:lumMod val="50000"/>
                  </a:schemeClr>
                </a:solidFill>
              </a:rPr>
              <a:t> Με διάστημα βεβαιότητας 95%, κυμαίνεται εντός του διαστήματος +/- 3,0 % </a:t>
            </a:r>
          </a:p>
          <a:p>
            <a:pPr marL="225866" indent="-228600" defTabSz="914400">
              <a:lnSpc>
                <a:spcPct val="90000"/>
              </a:lnSpc>
              <a:spcBef>
                <a:spcPts val="303"/>
              </a:spcBef>
              <a:tabLst>
                <a:tab pos="225866" algn="l"/>
                <a:tab pos="226298" algn="l"/>
              </a:tabLst>
              <a:defRPr/>
            </a:pPr>
            <a:endParaRPr lang="en-US" sz="1300" b="1" dirty="0">
              <a:solidFill>
                <a:schemeClr val="tx2">
                  <a:lumMod val="50000"/>
                </a:schemeClr>
              </a:solidFill>
            </a:endParaRPr>
          </a:p>
          <a:p>
            <a:pPr marL="133046" indent="-228600" defTabSz="914400">
              <a:lnSpc>
                <a:spcPct val="90000"/>
              </a:lnSpc>
              <a:defRPr/>
            </a:pPr>
            <a:r>
              <a:rPr lang="en-US" sz="1300" b="1" dirty="0">
                <a:solidFill>
                  <a:schemeClr val="tx2">
                    <a:lumMod val="50000"/>
                  </a:schemeClr>
                </a:solidFill>
              </a:rPr>
              <a:t>  </a:t>
            </a:r>
            <a:r>
              <a:rPr lang="en-US" sz="1300" b="1" dirty="0" err="1">
                <a:solidFill>
                  <a:schemeClr val="tx2">
                    <a:lumMod val="50000"/>
                  </a:schemeClr>
                </a:solidFill>
              </a:rPr>
              <a:t>Προσω</a:t>
            </a:r>
            <a:r>
              <a:rPr lang="en-US" sz="1300" b="1" dirty="0">
                <a:solidFill>
                  <a:schemeClr val="tx2">
                    <a:lumMod val="50000"/>
                  </a:schemeClr>
                </a:solidFill>
              </a:rPr>
              <a:t>πικό   field: </a:t>
            </a:r>
            <a:r>
              <a:rPr lang="el-GR" sz="13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Εργάστηκαν  32 </a:t>
            </a:r>
            <a:r>
              <a:rPr lang="en-US" sz="1300" b="1" dirty="0">
                <a:solidFill>
                  <a:schemeClr val="tx2">
                    <a:lumMod val="50000"/>
                  </a:schemeClr>
                </a:solidFill>
              </a:rPr>
              <a:t>  </a:t>
            </a:r>
            <a:r>
              <a:rPr lang="el-GR" sz="1300" b="1" dirty="0">
                <a:solidFill>
                  <a:schemeClr val="tx2">
                    <a:lumMod val="50000"/>
                  </a:schemeClr>
                </a:solidFill>
              </a:rPr>
              <a:t>Ε</a:t>
            </a:r>
            <a:r>
              <a:rPr lang="en-US" sz="1300" b="1" dirty="0" err="1">
                <a:solidFill>
                  <a:schemeClr val="tx2">
                    <a:lumMod val="50000"/>
                  </a:schemeClr>
                </a:solidFill>
              </a:rPr>
              <a:t>ρευνητές</a:t>
            </a:r>
            <a:r>
              <a:rPr lang="en-US" sz="1300" b="1" dirty="0">
                <a:solidFill>
                  <a:schemeClr val="tx2">
                    <a:lumMod val="50000"/>
                  </a:schemeClr>
                </a:solidFill>
              </a:rPr>
              <a:t>  και 1 </a:t>
            </a:r>
            <a:r>
              <a:rPr lang="el-GR" sz="1300" b="1" dirty="0">
                <a:solidFill>
                  <a:schemeClr val="tx2">
                    <a:lumMod val="50000"/>
                  </a:schemeClr>
                </a:solidFill>
              </a:rPr>
              <a:t>Ε</a:t>
            </a:r>
            <a:r>
              <a:rPr lang="en-US" sz="1300" b="1" dirty="0">
                <a:solidFill>
                  <a:schemeClr val="tx2">
                    <a:lumMod val="50000"/>
                  </a:schemeClr>
                </a:solidFill>
              </a:rPr>
              <a:t>πόπ</a:t>
            </a:r>
            <a:r>
              <a:rPr lang="en-US" sz="1300" b="1" dirty="0" err="1">
                <a:solidFill>
                  <a:schemeClr val="tx2">
                    <a:lumMod val="50000"/>
                  </a:schemeClr>
                </a:solidFill>
              </a:rPr>
              <a:t>της</a:t>
            </a:r>
            <a:r>
              <a:rPr lang="en-US" sz="1300" b="1" dirty="0">
                <a:solidFill>
                  <a:schemeClr val="tx2">
                    <a:lumMod val="50000"/>
                  </a:schemeClr>
                </a:solidFill>
              </a:rPr>
              <a:t>  </a:t>
            </a:r>
          </a:p>
          <a:p>
            <a:pPr marL="133046" indent="-228600" defTabSz="914400">
              <a:lnSpc>
                <a:spcPct val="90000"/>
              </a:lnSpc>
              <a:defRPr/>
            </a:pPr>
            <a:endParaRPr lang="el-GR" sz="1300" b="1" dirty="0">
              <a:solidFill>
                <a:schemeClr val="tx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indent="-228600" defTabSz="914400">
              <a:lnSpc>
                <a:spcPct val="90000"/>
              </a:lnSpc>
              <a:defRPr/>
            </a:pPr>
            <a:endParaRPr lang="en-US" altLang="en-US" sz="1300" b="1" dirty="0">
              <a:solidFill>
                <a:schemeClr val="tx2">
                  <a:lumMod val="50000"/>
                </a:schemeClr>
              </a:solidFill>
            </a:endParaRPr>
          </a:p>
          <a:p>
            <a:pPr marL="152248" indent="-228600" defTabSz="914400" fontAlgn="base">
              <a:lnSpc>
                <a:spcPct val="90000"/>
              </a:lnSpc>
              <a:spcBef>
                <a:spcPts val="666"/>
              </a:spcBef>
              <a:spcAft>
                <a:spcPct val="0"/>
              </a:spcAft>
              <a:defRPr/>
            </a:pPr>
            <a:r>
              <a:rPr lang="en-US" altLang="en-US" sz="1300" b="1" dirty="0">
                <a:solidFill>
                  <a:schemeClr val="tx2">
                    <a:lumMod val="50000"/>
                  </a:schemeClr>
                </a:solidFill>
              </a:rPr>
              <a:t>Η Opinion Poll ΕΠΕ. </a:t>
            </a:r>
            <a:r>
              <a:rPr lang="en-US" altLang="en-US" sz="1300" b="1" dirty="0" err="1">
                <a:solidFill>
                  <a:schemeClr val="tx2">
                    <a:lumMod val="50000"/>
                  </a:schemeClr>
                </a:solidFill>
              </a:rPr>
              <a:t>Είν</a:t>
            </a:r>
            <a:r>
              <a:rPr lang="en-US" altLang="en-US" sz="1300" b="1" dirty="0">
                <a:solidFill>
                  <a:schemeClr val="tx2">
                    <a:lumMod val="50000"/>
                  </a:schemeClr>
                </a:solidFill>
              </a:rPr>
              <a:t>αι μέλος του ΣΕΔΕΑ, της ESOMAR, της WAPOR και τηρεί τον κανονισμό του Π.Ε.Σ.Σ. και </a:t>
            </a:r>
            <a:r>
              <a:rPr lang="en-US" altLang="en-US" sz="1300" b="1" dirty="0" err="1">
                <a:solidFill>
                  <a:schemeClr val="tx2">
                    <a:lumMod val="50000"/>
                  </a:schemeClr>
                </a:solidFill>
              </a:rPr>
              <a:t>τους</a:t>
            </a:r>
            <a:r>
              <a:rPr lang="en-US" altLang="en-US" sz="1300" b="1" dirty="0">
                <a:solidFill>
                  <a:schemeClr val="tx2">
                    <a:lumMod val="50000"/>
                  </a:schemeClr>
                </a:solidFill>
              </a:rPr>
              <a:t> </a:t>
            </a:r>
            <a:r>
              <a:rPr lang="en-US" altLang="en-US" sz="1300" b="1" dirty="0" err="1">
                <a:solidFill>
                  <a:schemeClr val="tx2">
                    <a:lumMod val="50000"/>
                  </a:schemeClr>
                </a:solidFill>
              </a:rPr>
              <a:t>διεθνείς</a:t>
            </a:r>
            <a:r>
              <a:rPr lang="en-US" altLang="en-US" sz="1300" b="1" dirty="0">
                <a:solidFill>
                  <a:schemeClr val="tx2">
                    <a:lumMod val="50000"/>
                  </a:schemeClr>
                </a:solidFill>
              </a:rPr>
              <a:t> </a:t>
            </a:r>
            <a:r>
              <a:rPr lang="en-US" altLang="en-US" sz="1300" b="1" dirty="0" err="1">
                <a:solidFill>
                  <a:schemeClr val="tx2">
                    <a:lumMod val="50000"/>
                  </a:schemeClr>
                </a:solidFill>
              </a:rPr>
              <a:t>κώδικες</a:t>
            </a:r>
            <a:r>
              <a:rPr lang="en-US" altLang="en-US" sz="1300" b="1" dirty="0">
                <a:solidFill>
                  <a:schemeClr val="tx2">
                    <a:lumMod val="50000"/>
                  </a:schemeClr>
                </a:solidFill>
              </a:rPr>
              <a:t> </a:t>
            </a:r>
            <a:r>
              <a:rPr lang="en-US" altLang="en-US" sz="1300" b="1" dirty="0" err="1">
                <a:solidFill>
                  <a:schemeClr val="tx2">
                    <a:lumMod val="50000"/>
                  </a:schemeClr>
                </a:solidFill>
              </a:rPr>
              <a:t>δεοντολογί</a:t>
            </a:r>
            <a:r>
              <a:rPr lang="en-US" altLang="en-US" sz="1300" b="1" dirty="0">
                <a:solidFill>
                  <a:schemeClr val="tx2">
                    <a:lumMod val="50000"/>
                  </a:schemeClr>
                </a:solidFill>
              </a:rPr>
              <a:t>ας για την διεξαγωγή και δημοσιοποίηση ερευνών κοινής γνώμης.</a:t>
            </a:r>
          </a:p>
          <a:p>
            <a:pPr indent="-228600" defTabSz="914400">
              <a:lnSpc>
                <a:spcPct val="90000"/>
              </a:lnSpc>
              <a:defRPr/>
            </a:pPr>
            <a:endParaRPr lang="en-US" altLang="en-US" sz="1100" dirty="0"/>
          </a:p>
        </p:txBody>
      </p:sp>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4B14BE5C-1594-A7BD-FA83-0B2A8B8B344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4436" y="947161"/>
            <a:ext cx="2037143" cy="43022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09144"/>
          </a:xfrm>
          <a:solidFill>
            <a:schemeClr val="tx2">
              <a:lumMod val="50000"/>
            </a:schemeClr>
          </a:solidFill>
        </p:spPr>
        <p:txBody>
          <a:bodyPr>
            <a:norm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αισθάνεστε πιο κοντά σας;</a:t>
            </a:r>
            <a:br>
              <a:rPr lang="en-US" sz="2000" b="1" dirty="0">
                <a:solidFill>
                  <a:schemeClr val="bg1"/>
                </a:solidFill>
              </a:rPr>
            </a:b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69854145"/>
              </p:ext>
            </p:extLst>
          </p:nvPr>
        </p:nvGraphicFramePr>
        <p:xfrm>
          <a:off x="541338" y="2257063"/>
          <a:ext cx="9744075" cy="49962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id="{26E2D76E-A816-4650-7512-FD906F606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0066" y="7333824"/>
            <a:ext cx="949124" cy="635064"/>
          </a:xfrm>
          <a:prstGeom prst="rect">
            <a:avLst/>
          </a:prstGeom>
        </p:spPr>
      </p:pic>
      <p:pic>
        <p:nvPicPr>
          <p:cNvPr id="4" name="Εικόνα 3">
            <a:extLst>
              <a:ext uri="{FF2B5EF4-FFF2-40B4-BE49-F238E27FC236}">
                <a16:creationId xmlns:a16="http://schemas.microsoft.com/office/drawing/2014/main" id="{01AEAF0A-AD9B-266D-AEBE-FE1051F63BE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20993" y="7242174"/>
            <a:ext cx="902825" cy="726714"/>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id="{349ED2B6-57E8-0C97-AF62-C0DAB6324A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id="{CE621ED6-AB02-92FA-D3F8-C981ECCFFCE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208345"/>
            <a:ext cx="9338072" cy="1076445"/>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Τσίπρα ποιον αισθάνεστε πιο κοντά σας;</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1386828"/>
              </p:ext>
            </p:extLst>
          </p:nvPr>
        </p:nvGraphicFramePr>
        <p:xfrm>
          <a:off x="541338" y="1875099"/>
          <a:ext cx="9744075" cy="5378189"/>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id="{5D91E163-D749-7681-B33C-FF049445EDF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1748" y="2595842"/>
            <a:ext cx="773188" cy="513441"/>
          </a:xfrm>
          <a:prstGeom prst="rect">
            <a:avLst/>
          </a:prstGeom>
        </p:spPr>
      </p:pic>
      <p:pic>
        <p:nvPicPr>
          <p:cNvPr id="5" name="Εικόνα 4">
            <a:extLst>
              <a:ext uri="{FF2B5EF4-FFF2-40B4-BE49-F238E27FC236}">
                <a16:creationId xmlns:a16="http://schemas.microsoft.com/office/drawing/2014/main" id="{2ED568B3-56C7-E686-FB6B-F9835EF363B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1748" y="3448425"/>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id="{4E74DDE6-3014-A578-5000-4D3499C82E4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1748" y="4289900"/>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id="{EF024126-8722-1731-E184-C2A76905AB2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1747" y="4949683"/>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id="{C9D24F1E-2722-504A-4348-D9C744E685C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9577" y="5697450"/>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38625267-8700-2891-1298-5A07841712F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5906" y="6538925"/>
            <a:ext cx="853142" cy="435049"/>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id="{93A95AAA-5DC1-F936-4AF0-55A7DAF89FB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id="{84BFC7D8-19CB-22A8-A3DA-C8A23913E7FB}"/>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1785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21919"/>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αισθάνεστε πιο κοντά σας;</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7662979"/>
              </p:ext>
            </p:extLst>
          </p:nvPr>
        </p:nvGraphicFramePr>
        <p:xfrm>
          <a:off x="541338" y="2233914"/>
          <a:ext cx="9744075" cy="501937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id="{3747820B-1F5F-5F5C-AB6A-F06F9AD084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22702" y="1764445"/>
            <a:ext cx="785369" cy="585216"/>
          </a:xfrm>
          <a:prstGeom prst="rect">
            <a:avLst/>
          </a:prstGeom>
        </p:spPr>
      </p:pic>
      <p:pic>
        <p:nvPicPr>
          <p:cNvPr id="5" name="Εικόνα 4">
            <a:extLst>
              <a:ext uri="{FF2B5EF4-FFF2-40B4-BE49-F238E27FC236}">
                <a16:creationId xmlns:a16="http://schemas.microsoft.com/office/drawing/2014/main" id="{A819CCF6-1046-FC3A-DF79-1079645B283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38043" y="1764445"/>
            <a:ext cx="789689" cy="58521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id="{6CDCC379-8CA1-189E-39EC-E1B1D39BAF9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id="{F0DA5AA4-95F2-A8A1-0142-228BB6A9D91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0793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02942"/>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καταλληλότερο για Πρωθυπουργό;</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7353869"/>
              </p:ext>
            </p:extLst>
          </p:nvPr>
        </p:nvGraphicFramePr>
        <p:xfrm>
          <a:off x="541338" y="1666754"/>
          <a:ext cx="9744075" cy="558653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id="{31C8F85B-8E00-24B7-F58E-221EE23583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8624" y="7253288"/>
            <a:ext cx="970565" cy="585216"/>
          </a:xfrm>
          <a:prstGeom prst="rect">
            <a:avLst/>
          </a:prstGeom>
        </p:spPr>
      </p:pic>
      <p:pic>
        <p:nvPicPr>
          <p:cNvPr id="5" name="Εικόνα 4">
            <a:extLst>
              <a:ext uri="{FF2B5EF4-FFF2-40B4-BE49-F238E27FC236}">
                <a16:creationId xmlns:a16="http://schemas.microsoft.com/office/drawing/2014/main" id="{A2351B82-FBF3-3595-6DBE-1BC85396F6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6475" y="7192172"/>
            <a:ext cx="1118365" cy="646331"/>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id="{6150802E-E859-6806-FCE8-6BA37EBA6A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id="{BA3F9A3B-AE81-4DE6-AA22-40859DFF604A}"/>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2131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312516"/>
            <a:ext cx="9338072" cy="1169043"/>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Τσίπρα ποιον θεωρείτε καταλληλότερο για Πρωθυπουργό;</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7103039"/>
              </p:ext>
            </p:extLst>
          </p:nvPr>
        </p:nvGraphicFramePr>
        <p:xfrm>
          <a:off x="520861" y="2083443"/>
          <a:ext cx="9764553" cy="516984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id="{997BF464-9656-4D4C-216A-FC50C0F7124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7746" y="2781037"/>
            <a:ext cx="773188" cy="513441"/>
          </a:xfrm>
          <a:prstGeom prst="rect">
            <a:avLst/>
          </a:prstGeom>
        </p:spPr>
      </p:pic>
      <p:pic>
        <p:nvPicPr>
          <p:cNvPr id="5" name="Εικόνα 4">
            <a:extLst>
              <a:ext uri="{FF2B5EF4-FFF2-40B4-BE49-F238E27FC236}">
                <a16:creationId xmlns:a16="http://schemas.microsoft.com/office/drawing/2014/main" id="{8B928CBD-AC05-B9C3-674F-C60244DD47F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746" y="3557698"/>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id="{ED3874F2-6847-EA4D-FDD6-7BA35E07198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7746" y="4323251"/>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id="{889AC361-C79E-0CDA-AFAF-63EBB70FFC15}"/>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746" y="5038568"/>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id="{4B8AE307-76BA-2030-FCC5-6247FBE746D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9577" y="5753885"/>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F5819412-E40F-ACDB-87E1-FBD4C648ECC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5906" y="6538925"/>
            <a:ext cx="853142" cy="435049"/>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id="{BAB86ED8-7D65-4BA3-518C-F5B47EB8151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id="{036D6A87-1DE2-638E-B821-C35E39F1DFE8}"/>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1521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91367"/>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καταλληλότερο για Πρωθυπουργό;</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09361651"/>
              </p:ext>
            </p:extLst>
          </p:nvPr>
        </p:nvGraphicFramePr>
        <p:xfrm>
          <a:off x="541338" y="2152891"/>
          <a:ext cx="9744075" cy="5100397"/>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a:extLst>
              <a:ext uri="{FF2B5EF4-FFF2-40B4-BE49-F238E27FC236}">
                <a16:creationId xmlns:a16="http://schemas.microsoft.com/office/drawing/2014/main" id="{46BD8E56-05A5-787B-9C4C-C09CA244EC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1127" y="1671848"/>
            <a:ext cx="785369" cy="585216"/>
          </a:xfrm>
          <a:prstGeom prst="rect">
            <a:avLst/>
          </a:prstGeom>
        </p:spPr>
      </p:pic>
      <p:pic>
        <p:nvPicPr>
          <p:cNvPr id="5" name="Εικόνα 4">
            <a:extLst>
              <a:ext uri="{FF2B5EF4-FFF2-40B4-BE49-F238E27FC236}">
                <a16:creationId xmlns:a16="http://schemas.microsoft.com/office/drawing/2014/main" id="{87FE19E9-606A-2789-E87D-79C7909A77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38043" y="1671848"/>
            <a:ext cx="789689" cy="58521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id="{A2CF9CB7-2664-AD62-EB0A-1F172458028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id="{CAB7226A-6867-1B9F-7ABA-ABCF8030A5FD}"/>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27233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678851"/>
          </a:xfrm>
          <a:solidFill>
            <a:schemeClr val="tx2">
              <a:lumMod val="50000"/>
            </a:schemeClr>
          </a:solidFill>
        </p:spPr>
        <p:txBody>
          <a:bodyPr>
            <a:normAutofit/>
          </a:bodyPr>
          <a:lstStyle/>
          <a:p>
            <a:r>
              <a:rPr lang="el-GR" sz="2000" b="1" dirty="0">
                <a:solidFill>
                  <a:schemeClr val="bg1"/>
                </a:solidFill>
              </a:rPr>
              <a:t>Τι Κυβέρνηση προτιμάτε να προκύψει από τις ερχόμενες βουλευτικές εκλογές;</a:t>
            </a:r>
            <a:r>
              <a:rPr lang="en-US" sz="2000" b="1" dirty="0">
                <a:solidFill>
                  <a:schemeClr val="bg1"/>
                </a:solidFill>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3439086"/>
              </p:ext>
            </p:extLst>
          </p:nvPr>
        </p:nvGraphicFramePr>
        <p:xfrm>
          <a:off x="541338" y="1666754"/>
          <a:ext cx="9744075" cy="558653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DBB5AEA1-2A1C-7367-6AC2-8DA04D980E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76ACD3F0-4787-D49E-3F0B-AC715681514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10344"/>
          </a:xfrm>
          <a:solidFill>
            <a:schemeClr val="tx2">
              <a:lumMod val="50000"/>
            </a:schemeClr>
          </a:solidFill>
        </p:spPr>
        <p:txBody>
          <a:bodyPr>
            <a:normAutofit/>
          </a:bodyPr>
          <a:lstStyle/>
          <a:p>
            <a:r>
              <a:rPr lang="el-GR" sz="2000" b="1" dirty="0">
                <a:solidFill>
                  <a:schemeClr val="bg1"/>
                </a:solidFill>
              </a:rPr>
              <a:t>Τι Κυβέρνηση προτιμάτε να προκύψει από τις ερχόμενες βουλευτικές εκλογές;</a:t>
            </a:r>
            <a:r>
              <a:rPr lang="en-US" sz="2000" b="1" dirty="0">
                <a:solidFill>
                  <a:schemeClr val="bg1"/>
                </a:solidFill>
              </a:rPr>
              <a:t> </a:t>
            </a:r>
            <a:br>
              <a:rPr lang="el-GR" sz="2000" b="1" dirty="0">
                <a:solidFill>
                  <a:schemeClr val="bg1"/>
                </a:solidFill>
              </a:rPr>
            </a:b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2673014"/>
              </p:ext>
            </p:extLst>
          </p:nvPr>
        </p:nvGraphicFramePr>
        <p:xfrm>
          <a:off x="541338" y="1932973"/>
          <a:ext cx="9744075" cy="532031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id="{29D61C74-0681-6B26-6825-001B6F6B953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7746" y="3116703"/>
            <a:ext cx="773188" cy="513441"/>
          </a:xfrm>
          <a:prstGeom prst="rect">
            <a:avLst/>
          </a:prstGeom>
        </p:spPr>
      </p:pic>
      <p:pic>
        <p:nvPicPr>
          <p:cNvPr id="5" name="Εικόνα 4">
            <a:extLst>
              <a:ext uri="{FF2B5EF4-FFF2-40B4-BE49-F238E27FC236}">
                <a16:creationId xmlns:a16="http://schemas.microsoft.com/office/drawing/2014/main" id="{E08090E9-6BE8-1909-56F0-DC7DA2EC95A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7746" y="3808864"/>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id="{4F36CF66-8CCF-8D08-2D65-7FB76BE4689A}"/>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57746" y="4449410"/>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id="{329713B2-910B-7C48-AFC2-2104B5D20F7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744" y="5115139"/>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id="{969F2E4D-D38D-D891-9D3D-8FFFDB2A549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9576" y="5842213"/>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8EDD509B-4389-0C5D-883E-0BD495F88FA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89576" y="6544988"/>
            <a:ext cx="853142" cy="435049"/>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id="{2D6F6FEE-6191-F929-5029-61ED1649789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id="{283563F7-877E-FDDF-CC78-160A60904E0E}"/>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6940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06172"/>
          </a:xfrm>
          <a:solidFill>
            <a:schemeClr val="tx2">
              <a:lumMod val="50000"/>
            </a:schemeClr>
          </a:solidFill>
        </p:spPr>
        <p:txBody>
          <a:bodyPr>
            <a:normAutofit/>
          </a:bodyPr>
          <a:lstStyle/>
          <a:p>
            <a:r>
              <a:rPr lang="el-GR" sz="2000" b="1" dirty="0">
                <a:solidFill>
                  <a:schemeClr val="bg1"/>
                </a:solidFill>
              </a:rPr>
              <a:t>Τι Κυβέρνηση προτιμάτε να προκύψει από τις ερχόμενες βουλευτικές εκλογές;</a:t>
            </a:r>
            <a:r>
              <a:rPr lang="en-US" sz="2000" b="1" dirty="0">
                <a:solidFill>
                  <a:schemeClr val="bg1"/>
                </a:solidFill>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3705702"/>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4A4C7BF7-1CCC-86D9-E8D8-09869CB7FD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5303F380-DBAA-80E9-075A-DA96258866F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6093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18689"/>
          </a:xfrm>
          <a:solidFill>
            <a:schemeClr val="tx2">
              <a:lumMod val="50000"/>
            </a:schemeClr>
          </a:solidFill>
        </p:spPr>
        <p:txBody>
          <a:bodyPr>
            <a:normAutofit/>
          </a:bodyPr>
          <a:lstStyle/>
          <a:p>
            <a:pPr algn="l"/>
            <a:r>
              <a:rPr lang="el-GR" sz="2000" b="1" dirty="0">
                <a:solidFill>
                  <a:schemeClr val="bg1"/>
                </a:solidFill>
              </a:rPr>
              <a:t>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2432320"/>
              </p:ext>
            </p:extLst>
          </p:nvPr>
        </p:nvGraphicFramePr>
        <p:xfrm>
          <a:off x="541338" y="2071868"/>
          <a:ext cx="9744075" cy="518142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3566AC1A-3286-FA84-5E4C-3F7AD67943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490AD91A-D76C-75F0-B5D4-B2AE1339574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59873"/>
          </a:xfrm>
          <a:solidFill>
            <a:schemeClr val="tx2">
              <a:lumMod val="50000"/>
            </a:schemeClr>
          </a:solidFill>
        </p:spPr>
        <p:txBody>
          <a:bodyPr>
            <a:normAutofit/>
          </a:bodyPr>
          <a:lstStyle/>
          <a:p>
            <a:r>
              <a:rPr lang="el-GR" sz="2000" b="1" dirty="0">
                <a:solidFill>
                  <a:schemeClr val="bg1"/>
                </a:solidFill>
              </a:rPr>
              <a:t>Πόσο ικανοποιημένος/η είστε από το συνολικό έργο της Κυβέρνησης;</a:t>
            </a:r>
            <a:endParaRPr lang="en-US" sz="2000" b="1"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04963011"/>
              </p:ext>
            </p:extLst>
          </p:nvPr>
        </p:nvGraphicFramePr>
        <p:xfrm>
          <a:off x="541338" y="1539433"/>
          <a:ext cx="9744075" cy="571385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0B643345-693B-7299-7D0A-92185B18AE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4" name="Picture 6">
            <a:extLst>
              <a:ext uri="{FF2B5EF4-FFF2-40B4-BE49-F238E27FC236}">
                <a16:creationId xmlns:a16="http://schemas.microsoft.com/office/drawing/2014/main" id="{32910679-9046-7A73-F84D-4C42A144042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219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196771"/>
            <a:ext cx="9338072" cy="1469984"/>
          </a:xfrm>
          <a:solidFill>
            <a:schemeClr val="tx2">
              <a:lumMod val="50000"/>
            </a:schemeClr>
          </a:solidFill>
        </p:spPr>
        <p:txBody>
          <a:bodyPr>
            <a:normAutofit/>
          </a:bodyPr>
          <a:lstStyle/>
          <a:p>
            <a:pPr algn="l"/>
            <a:r>
              <a:rPr lang="el-GR" sz="2000" b="1" dirty="0">
                <a:solidFill>
                  <a:schemeClr val="bg1"/>
                </a:solidFill>
              </a:rPr>
              <a:t>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853479"/>
              </p:ext>
            </p:extLst>
          </p:nvPr>
        </p:nvGraphicFramePr>
        <p:xfrm>
          <a:off x="541337" y="2233913"/>
          <a:ext cx="9744075" cy="501937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10767D2B-4A53-4C1C-0948-C10C351B93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id="{BFD56B57-11EF-8464-9F04-2FD125E17B7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7746" y="2922967"/>
            <a:ext cx="773188" cy="513441"/>
          </a:xfrm>
          <a:prstGeom prst="rect">
            <a:avLst/>
          </a:prstGeom>
        </p:spPr>
      </p:pic>
      <p:pic>
        <p:nvPicPr>
          <p:cNvPr id="6" name="Εικόνα 5">
            <a:extLst>
              <a:ext uri="{FF2B5EF4-FFF2-40B4-BE49-F238E27FC236}">
                <a16:creationId xmlns:a16="http://schemas.microsoft.com/office/drawing/2014/main" id="{E644E1CF-20BF-7728-35D6-D018E88119D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7746" y="3709658"/>
            <a:ext cx="773188" cy="502333"/>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id="{418B10A8-408E-0D46-CB17-EEFBBA7EEDA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746" y="4448035"/>
            <a:ext cx="773188" cy="452097"/>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id="{C375D60C-AB3E-3A11-26E9-1BEF4B8F16D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7746" y="5097090"/>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id="{75216A43-31D5-BC89-974E-C416F300E24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7746" y="5807489"/>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10" name="Εικόνα 9">
            <a:extLst>
              <a:ext uri="{FF2B5EF4-FFF2-40B4-BE49-F238E27FC236}">
                <a16:creationId xmlns:a16="http://schemas.microsoft.com/office/drawing/2014/main" id="{AF53C5A2-EDE2-447D-9F42-422371253AA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9576" y="6544988"/>
            <a:ext cx="853142" cy="435049"/>
          </a:xfrm>
          <a:prstGeom prst="rect">
            <a:avLst/>
          </a:prstGeom>
        </p:spPr>
      </p:pic>
      <p:pic>
        <p:nvPicPr>
          <p:cNvPr id="11" name="Picture 6">
            <a:extLst>
              <a:ext uri="{FF2B5EF4-FFF2-40B4-BE49-F238E27FC236}">
                <a16:creationId xmlns:a16="http://schemas.microsoft.com/office/drawing/2014/main" id="{C994E844-F1FF-7438-AB3B-8D92A4D9E69D}"/>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244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41838"/>
          </a:xfrm>
          <a:solidFill>
            <a:schemeClr val="tx2">
              <a:lumMod val="50000"/>
            </a:schemeClr>
          </a:solidFill>
        </p:spPr>
        <p:txBody>
          <a:bodyPr>
            <a:normAutofit/>
          </a:bodyPr>
          <a:lstStyle/>
          <a:p>
            <a:pPr algn="l"/>
            <a:r>
              <a:rPr lang="el-GR" sz="2000" b="1" dirty="0">
                <a:solidFill>
                  <a:schemeClr val="bg1"/>
                </a:solidFill>
              </a:rPr>
              <a:t>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9888636"/>
              </p:ext>
            </p:extLst>
          </p:nvPr>
        </p:nvGraphicFramePr>
        <p:xfrm>
          <a:off x="541338" y="2118167"/>
          <a:ext cx="9744075" cy="5135121"/>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B0DB8BDD-C90D-B48C-8835-C2951FEEAC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6A4FD5BE-2409-5757-8607-93063ECCDB1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48451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408056"/>
          </a:xfrm>
          <a:solidFill>
            <a:schemeClr val="tx2">
              <a:lumMod val="50000"/>
            </a:schemeClr>
          </a:solidFill>
        </p:spPr>
        <p:txBody>
          <a:bodyPr>
            <a:noAutofit/>
          </a:bodyPr>
          <a:lstStyle/>
          <a:p>
            <a:pPr algn="l"/>
            <a:r>
              <a:rPr lang="el-GR" sz="2000" b="1" dirty="0">
                <a:solidFill>
                  <a:schemeClr val="bg1"/>
                </a:solidFill>
              </a:rPr>
              <a:t>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9710030"/>
              </p:ext>
            </p:extLst>
          </p:nvPr>
        </p:nvGraphicFramePr>
        <p:xfrm>
          <a:off x="541338" y="2118167"/>
          <a:ext cx="9744075" cy="5135121"/>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FFAAEF00-B3F0-EA9E-6F58-CCE71FB71B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77DBAD82-927D-D790-0DB7-CE4D151A81A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266218"/>
            <a:ext cx="9338072" cy="1544195"/>
          </a:xfrm>
          <a:solidFill>
            <a:schemeClr val="tx2">
              <a:lumMod val="50000"/>
            </a:schemeClr>
          </a:solidFill>
        </p:spPr>
        <p:txBody>
          <a:bodyPr>
            <a:noAutofit/>
          </a:bodyPr>
          <a:lstStyle/>
          <a:p>
            <a:pPr algn="l"/>
            <a:r>
              <a:rPr lang="el-GR" sz="2000" b="1" dirty="0">
                <a:solidFill>
                  <a:schemeClr val="bg1"/>
                </a:solidFill>
              </a:rPr>
              <a:t>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7018732"/>
              </p:ext>
            </p:extLst>
          </p:nvPr>
        </p:nvGraphicFramePr>
        <p:xfrm>
          <a:off x="541338" y="2326511"/>
          <a:ext cx="9744075" cy="4926777"/>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384F9C56-75B6-9009-3A21-C34E6E5A69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id="{592AC64C-C9D2-5DDE-8331-3659DE39F9A6}"/>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7746" y="3003990"/>
            <a:ext cx="773188" cy="513441"/>
          </a:xfrm>
          <a:prstGeom prst="rect">
            <a:avLst/>
          </a:prstGeom>
        </p:spPr>
      </p:pic>
      <p:pic>
        <p:nvPicPr>
          <p:cNvPr id="6" name="Εικόνα 5">
            <a:extLst>
              <a:ext uri="{FF2B5EF4-FFF2-40B4-BE49-F238E27FC236}">
                <a16:creationId xmlns:a16="http://schemas.microsoft.com/office/drawing/2014/main" id="{1E816D95-9979-7417-1918-CA05E0C90C7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7746" y="3782362"/>
            <a:ext cx="773188" cy="502333"/>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id="{46CB7BFB-D946-C279-B251-03E4255F2498}"/>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746" y="4517552"/>
            <a:ext cx="773188" cy="452097"/>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id="{3BFA9907-D240-5902-A9E3-B106F4EAC3B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7745" y="5169794"/>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id="{11236D53-AEF3-A640-DE49-805E7F68E26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7746" y="5807489"/>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10" name="Εικόνα 9">
            <a:extLst>
              <a:ext uri="{FF2B5EF4-FFF2-40B4-BE49-F238E27FC236}">
                <a16:creationId xmlns:a16="http://schemas.microsoft.com/office/drawing/2014/main" id="{5C431848-548D-9455-7F66-2B772526076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9576" y="6544988"/>
            <a:ext cx="853142" cy="435049"/>
          </a:xfrm>
          <a:prstGeom prst="rect">
            <a:avLst/>
          </a:prstGeom>
        </p:spPr>
      </p:pic>
      <p:pic>
        <p:nvPicPr>
          <p:cNvPr id="11" name="Picture 6">
            <a:extLst>
              <a:ext uri="{FF2B5EF4-FFF2-40B4-BE49-F238E27FC236}">
                <a16:creationId xmlns:a16="http://schemas.microsoft.com/office/drawing/2014/main" id="{270038B7-4095-D9F4-853B-906602E588E1}"/>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84449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76562"/>
          </a:xfrm>
          <a:solidFill>
            <a:schemeClr val="tx2">
              <a:lumMod val="50000"/>
            </a:schemeClr>
          </a:solidFill>
        </p:spPr>
        <p:txBody>
          <a:bodyPr>
            <a:noAutofit/>
          </a:bodyPr>
          <a:lstStyle/>
          <a:p>
            <a:pPr algn="l"/>
            <a:r>
              <a:rPr lang="el-GR" sz="2000" b="1" dirty="0">
                <a:solidFill>
                  <a:schemeClr val="bg1"/>
                </a:solidFill>
              </a:rPr>
              <a:t>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755552"/>
              </p:ext>
            </p:extLst>
          </p:nvPr>
        </p:nvGraphicFramePr>
        <p:xfrm>
          <a:off x="541338" y="2095019"/>
          <a:ext cx="9744075" cy="515827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1FD87918-DED3-5421-F2D3-1FA840C20F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3491B3D7-DF23-AC6D-7724-5A23948ED6C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9533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13575"/>
          </a:xfrm>
          <a:solidFill>
            <a:schemeClr val="tx2">
              <a:lumMod val="50000"/>
            </a:schemeClr>
          </a:solidFill>
        </p:spPr>
        <p:txBody>
          <a:bodyPr>
            <a:noAutofit/>
          </a:bodyPr>
          <a:lstStyle/>
          <a:p>
            <a:pPr algn="l"/>
            <a:r>
              <a:rPr lang="el-GR" sz="2000" b="1" dirty="0">
                <a:solidFill>
                  <a:schemeClr val="bg1"/>
                </a:solidFill>
              </a:rPr>
              <a:t>Ανεξάρτητα από ποιο κόμμα σκοπεύετε να ψηφίσετε ποιο κόμμα πιστεύετε ότι θα νικήσει στις ερχόμενες εκλογές;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1607374"/>
              </p:ext>
            </p:extLst>
          </p:nvPr>
        </p:nvGraphicFramePr>
        <p:xfrm>
          <a:off x="541338" y="1574157"/>
          <a:ext cx="9744075" cy="5679131"/>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628E4F74-5CDC-0312-EFF4-7E8706BE21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id="{88225CCB-C6E4-FB75-50EE-1C91FA58A88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152085" y="3900281"/>
            <a:ext cx="773188" cy="513441"/>
          </a:xfrm>
          <a:prstGeom prst="rect">
            <a:avLst/>
          </a:prstGeom>
        </p:spPr>
      </p:pic>
      <p:pic>
        <p:nvPicPr>
          <p:cNvPr id="6" name="Εικόνα 5">
            <a:extLst>
              <a:ext uri="{FF2B5EF4-FFF2-40B4-BE49-F238E27FC236}">
                <a16:creationId xmlns:a16="http://schemas.microsoft.com/office/drawing/2014/main" id="{1998DCF6-BDD6-A047-547E-B1FE88617D5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80085" y="3853128"/>
            <a:ext cx="773188" cy="502333"/>
          </a:xfrm>
          <a:prstGeom prst="rect">
            <a:avLst/>
          </a:prstGeom>
        </p:spPr>
      </p:pic>
      <p:pic>
        <p:nvPicPr>
          <p:cNvPr id="7" name="Picture 6">
            <a:extLst>
              <a:ext uri="{FF2B5EF4-FFF2-40B4-BE49-F238E27FC236}">
                <a16:creationId xmlns:a16="http://schemas.microsoft.com/office/drawing/2014/main" id="{9843B328-1061-85F4-1F6A-2A756C06A642}"/>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91367"/>
          </a:xfrm>
          <a:solidFill>
            <a:schemeClr val="tx2">
              <a:lumMod val="50000"/>
            </a:schemeClr>
          </a:solidFill>
        </p:spPr>
        <p:txBody>
          <a:bodyPr>
            <a:noAutofit/>
          </a:bodyPr>
          <a:lstStyle/>
          <a:p>
            <a:pPr algn="l"/>
            <a:r>
              <a:rPr lang="el-GR" sz="2000" b="1" dirty="0">
                <a:solidFill>
                  <a:schemeClr val="bg1"/>
                </a:solidFill>
              </a:rPr>
              <a:t>Ανεξάρτητα από ποιο κόμμα σκοπεύετε να ψηφίσετε ποιο κόμμα πιστεύετε ότι θα νικήσει στις ερχόμενες εκλογές;</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25597190"/>
              </p:ext>
            </p:extLst>
          </p:nvPr>
        </p:nvGraphicFramePr>
        <p:xfrm>
          <a:off x="541337" y="2025570"/>
          <a:ext cx="9744075" cy="519299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71446C0B-9E1E-3C31-651C-6599C915045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id="{0701D0D8-6A64-7231-D2CC-F55285277735}"/>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7746" y="2760922"/>
            <a:ext cx="773188" cy="513441"/>
          </a:xfrm>
          <a:prstGeom prst="rect">
            <a:avLst/>
          </a:prstGeom>
        </p:spPr>
      </p:pic>
      <p:pic>
        <p:nvPicPr>
          <p:cNvPr id="6" name="Εικόνα 5">
            <a:extLst>
              <a:ext uri="{FF2B5EF4-FFF2-40B4-BE49-F238E27FC236}">
                <a16:creationId xmlns:a16="http://schemas.microsoft.com/office/drawing/2014/main" id="{D6D254E0-4C64-06AF-0B5E-C7C5F520495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7746" y="3557698"/>
            <a:ext cx="773188" cy="502333"/>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id="{9DE16061-7A0A-4523-8C83-B775629F6615}"/>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746" y="4343366"/>
            <a:ext cx="773188" cy="452097"/>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id="{C7D76F3E-0CC5-8A21-AD33-9B1F2C1A7D7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7745" y="5014861"/>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id="{18F03A6F-A07C-F886-9CD1-A2A528139B8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9576" y="5777059"/>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10" name="Εικόνα 9">
            <a:extLst>
              <a:ext uri="{FF2B5EF4-FFF2-40B4-BE49-F238E27FC236}">
                <a16:creationId xmlns:a16="http://schemas.microsoft.com/office/drawing/2014/main" id="{7F7DD328-25D2-4214-8978-A9916C0C533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9576" y="6544988"/>
            <a:ext cx="853142" cy="435049"/>
          </a:xfrm>
          <a:prstGeom prst="rect">
            <a:avLst/>
          </a:prstGeom>
        </p:spPr>
      </p:pic>
      <p:pic>
        <p:nvPicPr>
          <p:cNvPr id="11" name="Picture 6">
            <a:extLst>
              <a:ext uri="{FF2B5EF4-FFF2-40B4-BE49-F238E27FC236}">
                <a16:creationId xmlns:a16="http://schemas.microsoft.com/office/drawing/2014/main" id="{A4F65026-7618-486D-343F-4BE74F1A3EC0}"/>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42943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56643"/>
          </a:xfrm>
          <a:solidFill>
            <a:schemeClr val="tx2">
              <a:lumMod val="50000"/>
            </a:schemeClr>
          </a:solidFill>
        </p:spPr>
        <p:txBody>
          <a:bodyPr>
            <a:normAutofit/>
          </a:bodyPr>
          <a:lstStyle/>
          <a:p>
            <a:pPr algn="l"/>
            <a:r>
              <a:rPr lang="el-GR" sz="2000" b="1" dirty="0">
                <a:solidFill>
                  <a:schemeClr val="bg1"/>
                </a:solidFill>
              </a:rPr>
              <a:t>Ανεξάρτητα από ποιο κόμμα σκοπεύετε να ψηφίσετε ποιο κόμμα πιστεύετε ότι θα νικήσει στις ερχόμενες εκλογές;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1843354"/>
              </p:ext>
            </p:extLst>
          </p:nvPr>
        </p:nvGraphicFramePr>
        <p:xfrm>
          <a:off x="541337" y="1990846"/>
          <a:ext cx="9744075" cy="521614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83A1C8F0-CFCF-F670-90E2-045CDBDC7D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A4A877CD-C2CE-8248-ED16-A49CA833E14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5599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17747"/>
          </a:xfrm>
          <a:solidFill>
            <a:schemeClr val="tx2">
              <a:lumMod val="50000"/>
            </a:schemeClr>
          </a:solidFill>
        </p:spPr>
        <p:txBody>
          <a:bodyPr>
            <a:normAutofit/>
          </a:bodyPr>
          <a:lstStyle/>
          <a:p>
            <a:r>
              <a:rPr lang="el-GR" sz="2000" b="1" dirty="0">
                <a:solidFill>
                  <a:schemeClr val="bg1"/>
                </a:solidFill>
              </a:rPr>
              <a:t>Με τι κριτήρια θα αποφασίσετε ποιο κόμμα θα ψηφίσετε; </a:t>
            </a:r>
            <a:br>
              <a:rPr lang="el-GR" sz="2000" b="1" dirty="0">
                <a:solidFill>
                  <a:schemeClr val="bg1"/>
                </a:solidFill>
              </a:rPr>
            </a:br>
            <a:r>
              <a:rPr lang="en-US" sz="2000" b="1" dirty="0">
                <a:solidFill>
                  <a:schemeClr val="bg1"/>
                </a:solidFill>
                <a:highlight>
                  <a:srgbClr val="800000"/>
                </a:highlight>
              </a:rPr>
              <a:t> </a:t>
            </a:r>
            <a:r>
              <a:rPr lang="el-GR" sz="2000" b="1" dirty="0">
                <a:solidFill>
                  <a:schemeClr val="bg1"/>
                </a:solidFill>
                <a:highlight>
                  <a:srgbClr val="800000"/>
                </a:highlight>
              </a:rPr>
              <a:t>Μέχρι 2 επιλογές</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5721981"/>
              </p:ext>
            </p:extLst>
          </p:nvPr>
        </p:nvGraphicFramePr>
        <p:xfrm>
          <a:off x="541338" y="1759352"/>
          <a:ext cx="9744075" cy="549393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AC9788C5-CA23-1817-6A24-CE32B663D4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DDDA7661-B273-4B33-A912-4268C54B64B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33494"/>
          </a:xfrm>
          <a:solidFill>
            <a:schemeClr val="tx2">
              <a:lumMod val="50000"/>
            </a:schemeClr>
          </a:solidFill>
        </p:spPr>
        <p:txBody>
          <a:bodyPr>
            <a:normAutofit fontScale="90000"/>
          </a:bodyPr>
          <a:lstStyle/>
          <a:p>
            <a:pPr algn="l"/>
            <a:r>
              <a:rPr lang="el-GR" sz="2000" b="1" dirty="0">
                <a:solidFill>
                  <a:schemeClr val="bg1"/>
                </a:solidFill>
              </a:rPr>
              <a:t>Αν από τις πρώτες εκλογές δεν προκύψει αυτοδύναμη Κυβέρνηση , εσείς τι θα προτιμούσατε να γίνει;</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885808"/>
              </p:ext>
            </p:extLst>
          </p:nvPr>
        </p:nvGraphicFramePr>
        <p:xfrm>
          <a:off x="541338" y="1967696"/>
          <a:ext cx="9744075" cy="5285592"/>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6B44F9BC-3D5E-6656-C752-1E5D896009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41200D3E-A747-9CAA-C15C-20E9BE483B4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95052"/>
          </a:xfrm>
          <a:solidFill>
            <a:schemeClr val="tx2">
              <a:lumMod val="50000"/>
            </a:schemeClr>
          </a:solidFill>
        </p:spPr>
        <p:txBody>
          <a:bodyPr>
            <a:normAutofit/>
          </a:bodyPr>
          <a:lstStyle/>
          <a:p>
            <a:r>
              <a:rPr lang="el-GR" sz="2000" b="1" dirty="0">
                <a:solidFill>
                  <a:schemeClr val="bg1"/>
                </a:solidFill>
              </a:rPr>
              <a:t>Πόσο ικανοποιημένος/η είστε από το συνολικό έργο της Κυβέρνησης;</a:t>
            </a:r>
            <a:br>
              <a:rPr lang="en-US" sz="2000" b="1" dirty="0">
                <a:solidFill>
                  <a:schemeClr val="bg1"/>
                </a:solidFill>
              </a:rPr>
            </a:br>
            <a:r>
              <a:rPr lang="el-GR" sz="2000" b="1" dirty="0">
                <a:solidFill>
                  <a:schemeClr val="bg1"/>
                </a:solidFill>
              </a:rPr>
              <a:t>Ψηφοφόροι 2019</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9223967"/>
              </p:ext>
            </p:extLst>
          </p:nvPr>
        </p:nvGraphicFramePr>
        <p:xfrm>
          <a:off x="541338" y="1701478"/>
          <a:ext cx="9744075" cy="5636871"/>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id="{DBF0A107-7CFD-1247-5E45-57A3A29260A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6941" y="2445371"/>
            <a:ext cx="773188" cy="513441"/>
          </a:xfrm>
          <a:prstGeom prst="rect">
            <a:avLst/>
          </a:prstGeom>
        </p:spPr>
      </p:pic>
      <p:pic>
        <p:nvPicPr>
          <p:cNvPr id="5" name="Εικόνα 4">
            <a:extLst>
              <a:ext uri="{FF2B5EF4-FFF2-40B4-BE49-F238E27FC236}">
                <a16:creationId xmlns:a16="http://schemas.microsoft.com/office/drawing/2014/main" id="{1B229611-99A1-731F-6D0B-85B7A4BE958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6918" y="3334814"/>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id="{0D549D98-7EF0-3BF7-B39A-B37DC3F1A94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36941" y="4144737"/>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id="{99DED3A6-3363-847F-38F0-5CE118185B6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6941" y="4904423"/>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id="{D8781924-5B8A-075F-2FD8-E76186A3D03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6574" y="5663481"/>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926C1592-9061-E566-D1C8-EA52B39C4D1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96964" y="6393477"/>
            <a:ext cx="853142" cy="420053"/>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id="{6B69B517-FC5D-58E6-6232-D70ABE42593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id="{AA3548E2-DCD1-C07D-3490-9E5E97C91489}"/>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3485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49240"/>
          </a:xfrm>
          <a:solidFill>
            <a:schemeClr val="tx2">
              <a:lumMod val="50000"/>
            </a:schemeClr>
          </a:solidFill>
        </p:spPr>
        <p:txBody>
          <a:bodyPr>
            <a:noAutofit/>
          </a:bodyPr>
          <a:lstStyle/>
          <a:p>
            <a:pPr algn="l"/>
            <a:r>
              <a:rPr lang="el-GR" sz="2000" b="1" dirty="0">
                <a:solidFill>
                  <a:schemeClr val="bg1"/>
                </a:solidFill>
              </a:rPr>
              <a:t>Αν από τις πρώτες εκλογές δεν προκύψει αυτοδύναμη Κυβέρνηση , εσείς τι θα προτιμούσατε να γίνει;</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4739617"/>
              </p:ext>
            </p:extLst>
          </p:nvPr>
        </p:nvGraphicFramePr>
        <p:xfrm>
          <a:off x="541337" y="1860751"/>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1823CE15-BFE2-BF95-686B-33A116A35B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id="{CAB649B9-A3F5-5FF9-8F20-BE8C425FB29C}"/>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57746" y="2610451"/>
            <a:ext cx="773188" cy="513441"/>
          </a:xfrm>
          <a:prstGeom prst="rect">
            <a:avLst/>
          </a:prstGeom>
        </p:spPr>
      </p:pic>
      <p:pic>
        <p:nvPicPr>
          <p:cNvPr id="6" name="Εικόνα 5">
            <a:extLst>
              <a:ext uri="{FF2B5EF4-FFF2-40B4-BE49-F238E27FC236}">
                <a16:creationId xmlns:a16="http://schemas.microsoft.com/office/drawing/2014/main" id="{CE0114AB-73CE-59B5-1180-651875161EA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7746" y="3537808"/>
            <a:ext cx="773188" cy="502333"/>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id="{29E29F6C-F420-9DE8-A13C-663C193FD83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746" y="4343366"/>
            <a:ext cx="773188" cy="452097"/>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id="{2CC1951A-4164-5AE6-53C5-3BF8E6E2236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57746" y="4994971"/>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id="{A9A5E7F6-8C6D-9DF1-25C9-45F42954F288}"/>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7746" y="5707920"/>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10" name="Εικόνα 9">
            <a:extLst>
              <a:ext uri="{FF2B5EF4-FFF2-40B4-BE49-F238E27FC236}">
                <a16:creationId xmlns:a16="http://schemas.microsoft.com/office/drawing/2014/main" id="{5BC45DCC-75B2-671C-0F08-D87D154F8BA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9576" y="6544988"/>
            <a:ext cx="853142" cy="435049"/>
          </a:xfrm>
          <a:prstGeom prst="rect">
            <a:avLst/>
          </a:prstGeom>
        </p:spPr>
      </p:pic>
      <p:pic>
        <p:nvPicPr>
          <p:cNvPr id="11" name="Picture 6">
            <a:extLst>
              <a:ext uri="{FF2B5EF4-FFF2-40B4-BE49-F238E27FC236}">
                <a16:creationId xmlns:a16="http://schemas.microsoft.com/office/drawing/2014/main" id="{2E15DDF0-DD1E-80BD-CB75-8837E871F829}"/>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24940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64046"/>
          </a:xfrm>
          <a:solidFill>
            <a:schemeClr val="tx2">
              <a:lumMod val="50000"/>
            </a:schemeClr>
          </a:solidFill>
        </p:spPr>
        <p:txBody>
          <a:bodyPr>
            <a:noAutofit/>
          </a:bodyPr>
          <a:lstStyle/>
          <a:p>
            <a:pPr algn="l"/>
            <a:r>
              <a:rPr lang="el-GR" sz="2000" b="1" dirty="0">
                <a:solidFill>
                  <a:schemeClr val="bg1"/>
                </a:solidFill>
              </a:rPr>
              <a:t>Αν από τις πρώτες εκλογές δεν προκύψει αυτοδύναμη Κυβέρνηση , εσείς τι θα προτιμούσατε να γίνει;</a:t>
            </a:r>
            <a:br>
              <a:rPr lang="en-US" sz="2000" b="1" dirty="0">
                <a:solidFill>
                  <a:schemeClr val="bg1"/>
                </a:solidFill>
              </a:rPr>
            </a:br>
            <a:endParaRPr lang="en-US" sz="2000" b="1" dirty="0">
              <a:solidFill>
                <a:schemeClr val="bg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7615635"/>
              </p:ext>
            </p:extLst>
          </p:nvPr>
        </p:nvGraphicFramePr>
        <p:xfrm>
          <a:off x="541338" y="2060294"/>
          <a:ext cx="9744075" cy="519299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6C646CD8-B058-B682-E580-23B09A4969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4" name="Picture 6">
            <a:extLst>
              <a:ext uri="{FF2B5EF4-FFF2-40B4-BE49-F238E27FC236}">
                <a16:creationId xmlns:a16="http://schemas.microsoft.com/office/drawing/2014/main" id="{C6ED4AE7-6A60-1CF0-8D3D-87F05EA077E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5279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73943"/>
          </a:xfrm>
          <a:solidFill>
            <a:schemeClr val="tx2">
              <a:lumMod val="50000"/>
            </a:schemeClr>
          </a:solidFill>
        </p:spPr>
        <p:txBody>
          <a:bodyPr>
            <a:noAutofit/>
          </a:bodyPr>
          <a:lstStyle/>
          <a:p>
            <a:pPr algn="l"/>
            <a:r>
              <a:rPr lang="el-GR" sz="2000" b="1" dirty="0">
                <a:solidFill>
                  <a:schemeClr val="bg1"/>
                </a:solidFill>
              </a:rPr>
              <a:t>Στις ερχόμενες Βουλευτικές εκλογές που θα πραγματοποιηθούν με απλή αναλογική, ποιο κόμμα θα ψηφίζατε;</a:t>
            </a:r>
            <a:br>
              <a:rPr lang="el-GR" sz="2000" b="1" dirty="0">
                <a:solidFill>
                  <a:schemeClr val="bg1"/>
                </a:solidFill>
              </a:rPr>
            </a:br>
            <a:br>
              <a:rPr lang="en-US" sz="2000" b="1" dirty="0">
                <a:solidFill>
                  <a:schemeClr val="bg1"/>
                </a:solidFill>
              </a:rPr>
            </a:b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27790397"/>
              </p:ext>
            </p:extLst>
          </p:nvPr>
        </p:nvGraphicFramePr>
        <p:xfrm>
          <a:off x="541338" y="1898248"/>
          <a:ext cx="9744075" cy="5416952"/>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3907832A-47F6-3F72-168B-D17BB47145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4" name="Γραφικό 5">
            <a:extLst>
              <a:ext uri="{FF2B5EF4-FFF2-40B4-BE49-F238E27FC236}">
                <a16:creationId xmlns:a16="http://schemas.microsoft.com/office/drawing/2014/main" id="{EBAE5CC8-E9BF-443C-91C6-3D3D80620FA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5296" y="7166408"/>
            <a:ext cx="688140" cy="521336"/>
          </a:xfrm>
          <a:prstGeom prst="rect">
            <a:avLst/>
          </a:prstGeom>
        </p:spPr>
      </p:pic>
      <p:pic>
        <p:nvPicPr>
          <p:cNvPr id="6" name="Εικόνα 5">
            <a:extLst>
              <a:ext uri="{FF2B5EF4-FFF2-40B4-BE49-F238E27FC236}">
                <a16:creationId xmlns:a16="http://schemas.microsoft.com/office/drawing/2014/main" id="{A588D8C1-E260-AB34-19C1-BA9C8BEB458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59345" y="7174304"/>
            <a:ext cx="773188" cy="513441"/>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id="{0E8FD5AE-CAF5-3799-27C1-417C4F675D0E}"/>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32533" y="7123424"/>
            <a:ext cx="758053" cy="521520"/>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id="{AFC676CF-9C7B-4FDB-F7B6-BF0195C2656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51630" y="7123424"/>
            <a:ext cx="593203" cy="51344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id="{011D405E-5078-1CF6-C7A7-663793AAA8E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779290" y="7152097"/>
            <a:ext cx="758053" cy="504421"/>
          </a:xfrm>
          <a:prstGeom prst="rect">
            <a:avLst/>
          </a:prstGeom>
          <a:noFill/>
          <a:extLst>
            <a:ext uri="{909E8E84-426E-40DD-AFC4-6F175D3DCCD1}">
              <a14:hiddenFill xmlns:a14="http://schemas.microsoft.com/office/drawing/2010/main">
                <a:solidFill>
                  <a:srgbClr val="FFFFFF"/>
                </a:solidFill>
              </a14:hiddenFill>
            </a:ext>
          </a:extLst>
        </p:spPr>
      </p:pic>
      <p:pic>
        <p:nvPicPr>
          <p:cNvPr id="10" name="Εικόνα 9">
            <a:extLst>
              <a:ext uri="{FF2B5EF4-FFF2-40B4-BE49-F238E27FC236}">
                <a16:creationId xmlns:a16="http://schemas.microsoft.com/office/drawing/2014/main" id="{EA607C78-F30E-0F5C-6CC1-BAFA2404763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97048" y="7153102"/>
            <a:ext cx="615923" cy="454084"/>
          </a:xfrm>
          <a:prstGeom prst="rect">
            <a:avLst/>
          </a:prstGeom>
        </p:spPr>
      </p:pic>
      <p:pic>
        <p:nvPicPr>
          <p:cNvPr id="11" name="Picture 2" descr="ΕΘΝΙΚΗ ΔΗΜΙΟΥΡΓΙΑ - Θ. Τζήμερος &amp; Φ. Κρανιδιώτης">
            <a:extLst>
              <a:ext uri="{FF2B5EF4-FFF2-40B4-BE49-F238E27FC236}">
                <a16:creationId xmlns:a16="http://schemas.microsoft.com/office/drawing/2014/main" id="{27C0A17C-CD32-AF5D-BE08-93046791E44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00830" y="7245720"/>
            <a:ext cx="643378" cy="48027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logo-col-sm">
            <a:extLst>
              <a:ext uri="{FF2B5EF4-FFF2-40B4-BE49-F238E27FC236}">
                <a16:creationId xmlns:a16="http://schemas.microsoft.com/office/drawing/2014/main" id="{1E7D330B-FB9C-EE47-1C86-14EC8350DEF2}"/>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234602" y="7268903"/>
            <a:ext cx="643378" cy="54892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EDAF0C5D-1657-F757-3284-7981FD809BDF}"/>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85330" y="7607186"/>
            <a:ext cx="481994" cy="382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211286"/>
          </a:xfrm>
          <a:solidFill>
            <a:schemeClr val="tx2">
              <a:lumMod val="50000"/>
            </a:schemeClr>
          </a:solidFill>
        </p:spPr>
        <p:txBody>
          <a:bodyPr>
            <a:normAutofit/>
          </a:bodyPr>
          <a:lstStyle/>
          <a:p>
            <a:pPr algn="l"/>
            <a:r>
              <a:rPr lang="el-GR" sz="2000" b="1" dirty="0">
                <a:solidFill>
                  <a:schemeClr val="bg1"/>
                </a:solidFill>
              </a:rPr>
              <a:t>Στις ερχόμενες Βουλευτικές εκλογές που θα πραγματοποιηθούν με απλή αναλογική, ποιο κόμμα θα ψηφίζατε;</a:t>
            </a:r>
            <a:br>
              <a:rPr lang="en-US" sz="2000" b="1" dirty="0">
                <a:solidFill>
                  <a:schemeClr val="bg1"/>
                </a:solidFill>
              </a:rPr>
            </a:br>
            <a:r>
              <a:rPr lang="el-GR" sz="2000" b="1" dirty="0">
                <a:solidFill>
                  <a:schemeClr val="bg1"/>
                </a:solidFill>
              </a:rPr>
              <a:t>                                                             </a:t>
            </a:r>
            <a:r>
              <a:rPr lang="el-GR" sz="2000" b="1" dirty="0" err="1">
                <a:solidFill>
                  <a:schemeClr val="bg1"/>
                </a:solidFill>
                <a:highlight>
                  <a:srgbClr val="800000"/>
                </a:highlight>
              </a:rPr>
              <a:t>Επι</a:t>
            </a:r>
            <a:r>
              <a:rPr lang="el-GR" sz="2000" b="1" dirty="0">
                <a:solidFill>
                  <a:schemeClr val="bg1"/>
                </a:solidFill>
                <a:highlight>
                  <a:srgbClr val="800000"/>
                </a:highlight>
              </a:rPr>
              <a:t> των εγκύρων</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60066697"/>
              </p:ext>
            </p:extLst>
          </p:nvPr>
        </p:nvGraphicFramePr>
        <p:xfrm>
          <a:off x="541338" y="2141316"/>
          <a:ext cx="9744075" cy="5111972"/>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CE823A23-909F-14D3-A603-F337E4EC73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Γραφικό 5">
            <a:extLst>
              <a:ext uri="{FF2B5EF4-FFF2-40B4-BE49-F238E27FC236}">
                <a16:creationId xmlns:a16="http://schemas.microsoft.com/office/drawing/2014/main" id="{8E985A16-328A-629C-F9A1-F7E2A1D3B70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1205" y="7166408"/>
            <a:ext cx="688140" cy="521336"/>
          </a:xfrm>
          <a:prstGeom prst="rect">
            <a:avLst/>
          </a:prstGeom>
        </p:spPr>
      </p:pic>
      <p:pic>
        <p:nvPicPr>
          <p:cNvPr id="6" name="Εικόνα 5">
            <a:extLst>
              <a:ext uri="{FF2B5EF4-FFF2-40B4-BE49-F238E27FC236}">
                <a16:creationId xmlns:a16="http://schemas.microsoft.com/office/drawing/2014/main" id="{ED44B577-1D07-6175-9C4A-D2FF010ADE2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32105" y="7143077"/>
            <a:ext cx="773188" cy="513441"/>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id="{10F41291-78B4-8D77-44C3-3E86E3323C66}"/>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78053" y="7096779"/>
            <a:ext cx="758053" cy="521520"/>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id="{6B10C1B6-417D-6F26-7661-7B414D43F9C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696060" y="7128008"/>
            <a:ext cx="593203" cy="51344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id="{666ECE5A-EBBD-88D4-4754-2609007AB855}"/>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37888" y="7116434"/>
            <a:ext cx="758053" cy="504421"/>
          </a:xfrm>
          <a:prstGeom prst="rect">
            <a:avLst/>
          </a:prstGeom>
          <a:noFill/>
          <a:extLst>
            <a:ext uri="{909E8E84-426E-40DD-AFC4-6F175D3DCCD1}">
              <a14:hiddenFill xmlns:a14="http://schemas.microsoft.com/office/drawing/2010/main">
                <a:solidFill>
                  <a:srgbClr val="FFFFFF"/>
                </a:solidFill>
              </a14:hiddenFill>
            </a:ext>
          </a:extLst>
        </p:spPr>
      </p:pic>
      <p:pic>
        <p:nvPicPr>
          <p:cNvPr id="10" name="Εικόνα 9">
            <a:extLst>
              <a:ext uri="{FF2B5EF4-FFF2-40B4-BE49-F238E27FC236}">
                <a16:creationId xmlns:a16="http://schemas.microsoft.com/office/drawing/2014/main" id="{23CD0046-5B4A-BD56-291A-6C5EC017FB9F}"/>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480030" y="7076392"/>
            <a:ext cx="615923" cy="454084"/>
          </a:xfrm>
          <a:prstGeom prst="rect">
            <a:avLst/>
          </a:prstGeom>
        </p:spPr>
      </p:pic>
      <p:pic>
        <p:nvPicPr>
          <p:cNvPr id="11" name="Picture 2" descr="ΕΘΝΙΚΗ ΔΗΜΙΟΥΡΓΙΑ - Θ. Τζήμερος &amp; Φ. Κρανιδιώτης">
            <a:extLst>
              <a:ext uri="{FF2B5EF4-FFF2-40B4-BE49-F238E27FC236}">
                <a16:creationId xmlns:a16="http://schemas.microsoft.com/office/drawing/2014/main" id="{51C2041D-51E8-9219-A41D-977C451E157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79195" y="7173159"/>
            <a:ext cx="643378" cy="48027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logo-col-sm">
            <a:extLst>
              <a:ext uri="{FF2B5EF4-FFF2-40B4-BE49-F238E27FC236}">
                <a16:creationId xmlns:a16="http://schemas.microsoft.com/office/drawing/2014/main" id="{AB86591D-D12D-1DBD-9D99-0F430D28D65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85873" y="7181238"/>
            <a:ext cx="643378" cy="54892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FDF2FAF6-E4F0-1F30-43BE-4AE496B10AF7}"/>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7792" y="7618299"/>
            <a:ext cx="566548" cy="4010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45068"/>
          </a:xfrm>
          <a:solidFill>
            <a:schemeClr val="tx2">
              <a:lumMod val="50000"/>
            </a:schemeClr>
          </a:solidFill>
        </p:spPr>
        <p:txBody>
          <a:bodyPr>
            <a:noAutofit/>
          </a:bodyPr>
          <a:lstStyle/>
          <a:p>
            <a:pPr algn="l"/>
            <a:r>
              <a:rPr lang="el-GR" sz="2000" b="1" dirty="0">
                <a:solidFill>
                  <a:schemeClr val="bg1"/>
                </a:solidFill>
              </a:rPr>
              <a:t>Στις ερχόμενες Βουλευτικές εκλογές που θα πραγματοποιηθούν με απλή αναλογική, ποιο κόμμα θα ψηφίζατε;</a:t>
            </a:r>
            <a:br>
              <a:rPr lang="en-US" sz="2000" b="1" dirty="0">
                <a:solidFill>
                  <a:schemeClr val="bg1"/>
                </a:solidFill>
              </a:rPr>
            </a:br>
            <a:endParaRPr lang="el-GR" sz="2000" b="1"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698661538"/>
              </p:ext>
            </p:extLst>
          </p:nvPr>
        </p:nvGraphicFramePr>
        <p:xfrm>
          <a:off x="744340" y="1849598"/>
          <a:ext cx="9262440" cy="4632222"/>
        </p:xfrm>
        <a:graphic>
          <a:graphicData uri="http://schemas.openxmlformats.org/drawingml/2006/table">
            <a:tbl>
              <a:tblPr>
                <a:tableStyleId>{6E25E649-3F16-4E02-A733-19D2CDBF48F0}</a:tableStyleId>
              </a:tblPr>
              <a:tblGrid>
                <a:gridCol w="842040">
                  <a:extLst>
                    <a:ext uri="{9D8B030D-6E8A-4147-A177-3AD203B41FA5}">
                      <a16:colId xmlns:a16="http://schemas.microsoft.com/office/drawing/2014/main" val="20000"/>
                    </a:ext>
                  </a:extLst>
                </a:gridCol>
                <a:gridCol w="842040">
                  <a:extLst>
                    <a:ext uri="{9D8B030D-6E8A-4147-A177-3AD203B41FA5}">
                      <a16:colId xmlns:a16="http://schemas.microsoft.com/office/drawing/2014/main" val="20001"/>
                    </a:ext>
                  </a:extLst>
                </a:gridCol>
                <a:gridCol w="842040">
                  <a:extLst>
                    <a:ext uri="{9D8B030D-6E8A-4147-A177-3AD203B41FA5}">
                      <a16:colId xmlns:a16="http://schemas.microsoft.com/office/drawing/2014/main" val="20002"/>
                    </a:ext>
                  </a:extLst>
                </a:gridCol>
                <a:gridCol w="842040">
                  <a:extLst>
                    <a:ext uri="{9D8B030D-6E8A-4147-A177-3AD203B41FA5}">
                      <a16:colId xmlns:a16="http://schemas.microsoft.com/office/drawing/2014/main" val="20003"/>
                    </a:ext>
                  </a:extLst>
                </a:gridCol>
                <a:gridCol w="842040">
                  <a:extLst>
                    <a:ext uri="{9D8B030D-6E8A-4147-A177-3AD203B41FA5}">
                      <a16:colId xmlns:a16="http://schemas.microsoft.com/office/drawing/2014/main" val="20004"/>
                    </a:ext>
                  </a:extLst>
                </a:gridCol>
                <a:gridCol w="842040">
                  <a:extLst>
                    <a:ext uri="{9D8B030D-6E8A-4147-A177-3AD203B41FA5}">
                      <a16:colId xmlns:a16="http://schemas.microsoft.com/office/drawing/2014/main" val="20005"/>
                    </a:ext>
                  </a:extLst>
                </a:gridCol>
                <a:gridCol w="842040">
                  <a:extLst>
                    <a:ext uri="{9D8B030D-6E8A-4147-A177-3AD203B41FA5}">
                      <a16:colId xmlns:a16="http://schemas.microsoft.com/office/drawing/2014/main" val="20006"/>
                    </a:ext>
                  </a:extLst>
                </a:gridCol>
                <a:gridCol w="842040">
                  <a:extLst>
                    <a:ext uri="{9D8B030D-6E8A-4147-A177-3AD203B41FA5}">
                      <a16:colId xmlns:a16="http://schemas.microsoft.com/office/drawing/2014/main" val="20007"/>
                    </a:ext>
                  </a:extLst>
                </a:gridCol>
                <a:gridCol w="842040">
                  <a:extLst>
                    <a:ext uri="{9D8B030D-6E8A-4147-A177-3AD203B41FA5}">
                      <a16:colId xmlns:a16="http://schemas.microsoft.com/office/drawing/2014/main" val="20008"/>
                    </a:ext>
                  </a:extLst>
                </a:gridCol>
                <a:gridCol w="842040">
                  <a:extLst>
                    <a:ext uri="{9D8B030D-6E8A-4147-A177-3AD203B41FA5}">
                      <a16:colId xmlns:a16="http://schemas.microsoft.com/office/drawing/2014/main" val="20009"/>
                    </a:ext>
                  </a:extLst>
                </a:gridCol>
                <a:gridCol w="842040">
                  <a:extLst>
                    <a:ext uri="{9D8B030D-6E8A-4147-A177-3AD203B41FA5}">
                      <a16:colId xmlns:a16="http://schemas.microsoft.com/office/drawing/2014/main" val="20010"/>
                    </a:ext>
                  </a:extLst>
                </a:gridCol>
              </a:tblGrid>
              <a:tr h="413778">
                <a:tc>
                  <a:txBody>
                    <a:bodyPr/>
                    <a:lstStyle/>
                    <a:p>
                      <a:pPr algn="l"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r>
                        <a:rPr lang="el-GR" sz="1800" b="1" i="0" u="none" strike="noStrike" dirty="0">
                          <a:solidFill>
                            <a:schemeClr val="bg1"/>
                          </a:solidFill>
                          <a:effectLst/>
                          <a:highlight>
                            <a:srgbClr val="800000"/>
                          </a:highlight>
                          <a:latin typeface="Calibri"/>
                        </a:rPr>
                        <a:t>2022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bg1"/>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2">
                  <a:txBody>
                    <a:bodyPr/>
                    <a:lstStyle/>
                    <a:p>
                      <a:pPr algn="ctr" fontAlgn="b"/>
                      <a:r>
                        <a:rPr lang="el-GR" sz="1800" b="1" i="0" u="none" strike="noStrike" dirty="0">
                          <a:solidFill>
                            <a:schemeClr val="bg1"/>
                          </a:solidFill>
                          <a:effectLst/>
                          <a:highlight>
                            <a:srgbClr val="800000"/>
                          </a:highlight>
                          <a:latin typeface="Calibri"/>
                        </a:rPr>
                        <a:t>2023</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pPr algn="ctr" fontAlgn="b"/>
                      <a:endParaRPr lang="el-GR" sz="1100" b="1" i="0" u="none" strike="noStrike" dirty="0">
                        <a:solidFill>
                          <a:srgbClr val="000000"/>
                        </a:solidFill>
                        <a:effectLst/>
                        <a:latin typeface="Calibri"/>
                      </a:endParaRPr>
                    </a:p>
                  </a:txBody>
                  <a:tcPr marL="9525" marR="9525" marT="9525" marB="0" anchor="b"/>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fontAlgn="b"/>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1123117">
                <a:tc>
                  <a:txBody>
                    <a:bodyPr/>
                    <a:lstStyle/>
                    <a:p>
                      <a:pPr algn="l" rtl="0" fontAlgn="b"/>
                      <a:r>
                        <a:rPr lang="el-GR" sz="1200" b="1" u="none" strike="noStrike">
                          <a:solidFill>
                            <a:schemeClr val="tx2">
                              <a:lumMod val="50000"/>
                            </a:schemeClr>
                          </a:solidFill>
                          <a:effectLst/>
                        </a:rPr>
                        <a:t> </a:t>
                      </a:r>
                      <a:endParaRPr lang="el-GR" sz="1200" b="1" i="0" u="none" strike="noStrike">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ΦΕΒΡΟΥΑΡΙΟΣ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mn-lt"/>
                        </a:rPr>
                        <a:t>ΑΠΡΙΛΙΟΣ</a:t>
                      </a:r>
                      <a:endParaRPr lang="el-GR" sz="1200" b="1" i="0" u="none" strike="noStrike" dirty="0">
                        <a:solidFill>
                          <a:schemeClr val="tx2">
                            <a:lumMod val="50000"/>
                          </a:schemeClr>
                        </a:solidFill>
                        <a:effectLst/>
                        <a:latin typeface="Calibri"/>
                      </a:endParaRP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ΜΑΙΟΣ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ΙΟΥΛΙΟΣ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ΣΕΠΤΕΜΒΡΙΟΣ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ΔΕΚΕΜΒΡΙΟΣ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ΙΑΝΟΥΑΡΙΟΣ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ΦΕΒΡΟΥΑΡΙΟΣ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ΑΠΡΙΛΙΟΣ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ΜΑΙΟΣ</a:t>
                      </a:r>
                    </a:p>
                  </a:txBody>
                  <a:tcPr marL="9525" marR="9525" marT="9525" marB="0" vert="vert27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394076">
                <a:tc>
                  <a:txBody>
                    <a:bodyPr/>
                    <a:lstStyle/>
                    <a:p>
                      <a:pPr algn="ctr" rtl="0" fontAlgn="b"/>
                      <a:r>
                        <a:rPr lang="el-GR" sz="1200" b="1" u="none" strike="noStrike" dirty="0">
                          <a:solidFill>
                            <a:schemeClr val="tx2">
                              <a:lumMod val="50000"/>
                            </a:schemeClr>
                          </a:solidFill>
                          <a:effectLst/>
                        </a:rPr>
                        <a:t>Ν.Δ</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30,1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31,3</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31,5</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32,9</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32,5</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94076">
                <a:tc>
                  <a:txBody>
                    <a:bodyPr/>
                    <a:lstStyle/>
                    <a:p>
                      <a:pPr algn="ctr" rtl="0" fontAlgn="b"/>
                      <a:r>
                        <a:rPr lang="el-GR" sz="1200" b="1" u="none" strike="noStrike" dirty="0">
                          <a:solidFill>
                            <a:schemeClr val="tx2">
                              <a:lumMod val="50000"/>
                            </a:schemeClr>
                          </a:solidFill>
                          <a:effectLst/>
                        </a:rPr>
                        <a:t>ΣΥΡΙΖΑ</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19,6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21,2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21,8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22,8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22,6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24,2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24,8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25,3</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25,2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26,1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711170">
                <a:tc>
                  <a:txBody>
                    <a:bodyPr/>
                    <a:lstStyle/>
                    <a:p>
                      <a:pPr algn="ctr" rtl="0" fontAlgn="b"/>
                      <a:r>
                        <a:rPr lang="el-GR" sz="1200" b="1" u="none" strike="noStrike" dirty="0">
                          <a:solidFill>
                            <a:schemeClr val="tx2">
                              <a:lumMod val="50000"/>
                            </a:schemeClr>
                          </a:solidFill>
                          <a:effectLst/>
                        </a:rPr>
                        <a:t>ΚΙΝΗΜΑ ΑΛΛΑΓΗΣ</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14,2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12,6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12,7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11,8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11,6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11,2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10,0</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9,8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9,6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8,6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394076">
                <a:tc>
                  <a:txBody>
                    <a:bodyPr/>
                    <a:lstStyle/>
                    <a:p>
                      <a:pPr algn="ctr" rtl="0" fontAlgn="b"/>
                      <a:r>
                        <a:rPr lang="el-GR" sz="1200" b="1" u="none" strike="noStrike" dirty="0">
                          <a:solidFill>
                            <a:schemeClr val="tx2">
                              <a:lumMod val="50000"/>
                            </a:schemeClr>
                          </a:solidFill>
                          <a:effectLst/>
                        </a:rPr>
                        <a:t>ΚΚΕ</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5,1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4,5</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4,5</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4,4</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5,1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5,8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788151">
                <a:tc>
                  <a:txBody>
                    <a:bodyPr/>
                    <a:lstStyle/>
                    <a:p>
                      <a:pPr algn="ctr" rtl="0" fontAlgn="b"/>
                      <a:r>
                        <a:rPr lang="el-GR" sz="1200" b="1" u="none" strike="noStrike" dirty="0">
                          <a:solidFill>
                            <a:schemeClr val="tx2">
                              <a:lumMod val="50000"/>
                            </a:schemeClr>
                          </a:solidFill>
                          <a:effectLst/>
                        </a:rPr>
                        <a:t>ΕΛΛΗΝΙΚΗ ΛΥΣΗ</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4,0</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5,4</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4,8</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3,9</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4,0</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3,9</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4,1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413778">
                <a:tc>
                  <a:txBody>
                    <a:bodyPr/>
                    <a:lstStyle/>
                    <a:p>
                      <a:pPr algn="ctr" rtl="0" fontAlgn="b"/>
                      <a:r>
                        <a:rPr lang="el-GR" sz="1200" b="1" u="none" strike="noStrike" dirty="0">
                          <a:solidFill>
                            <a:schemeClr val="tx2">
                              <a:lumMod val="50000"/>
                            </a:schemeClr>
                          </a:solidFill>
                          <a:effectLst/>
                        </a:rPr>
                        <a:t>ΜΕΡΑ 25</a:t>
                      </a:r>
                      <a:endParaRPr lang="el-GR" sz="1200" b="1" i="0" u="none" strike="noStrike" dirty="0">
                        <a:solidFill>
                          <a:schemeClr val="tx2">
                            <a:lumMod val="50000"/>
                          </a:schemeClr>
                        </a:solidFill>
                        <a:effectLst/>
                        <a:latin typeface="Calibri"/>
                      </a:endParaRP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2,9</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2,6</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2,5</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2,3</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2,7</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2,3</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3,2</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rtl="0" fontAlgn="b"/>
                      <a:r>
                        <a:rPr lang="el-GR" sz="1200" b="1" i="0" u="none" strike="noStrike" dirty="0">
                          <a:solidFill>
                            <a:schemeClr val="tx2">
                              <a:lumMod val="50000"/>
                            </a:schemeClr>
                          </a:solidFill>
                          <a:effectLst/>
                          <a:latin typeface="Calibri"/>
                        </a:rPr>
                        <a:t>3,1</a:t>
                      </a:r>
                    </a:p>
                  </a:txBody>
                  <a:tcPr marL="9525" marR="9525" marT="9525" marB="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4" name="Εικόνα 3" descr="Εικόνα που περιέχει κείμενο, clipart&#10;&#10;Περιγραφή που δημιουργήθηκε αυτόματα">
            <a:extLst>
              <a:ext uri="{FF2B5EF4-FFF2-40B4-BE49-F238E27FC236}">
                <a16:creationId xmlns:a16="http://schemas.microsoft.com/office/drawing/2014/main" id="{244A4708-44EC-8C41-F2B0-2AD755E01D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772FD22E-2B4F-F099-46FF-6FCC7A3DB8E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93701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29322"/>
          </a:xfrm>
          <a:solidFill>
            <a:schemeClr val="tx2">
              <a:lumMod val="50000"/>
            </a:schemeClr>
          </a:solidFill>
        </p:spPr>
        <p:txBody>
          <a:bodyPr>
            <a:noAutofit/>
          </a:bodyPr>
          <a:lstStyle/>
          <a:p>
            <a:pPr algn="l"/>
            <a:r>
              <a:rPr lang="el-GR" sz="2000" b="1" dirty="0">
                <a:solidFill>
                  <a:schemeClr val="bg1"/>
                </a:solidFill>
              </a:rPr>
              <a:t>Στις ερχόμενες Βουλευτικές εκλογές που θα πραγματοποιηθούν με απλή αναλογική, ποιο κόμμα θα ψηφίζατε;</a:t>
            </a:r>
            <a:br>
              <a:rPr lang="en-US" sz="2000" b="1" dirty="0">
                <a:solidFill>
                  <a:schemeClr val="bg1"/>
                </a:solidFill>
              </a:rPr>
            </a:br>
            <a:endParaRPr lang="el-GR" sz="2000" b="1" dirty="0">
              <a:solidFill>
                <a:schemeClr val="bg1"/>
              </a:solidFill>
            </a:endParaRPr>
          </a:p>
        </p:txBody>
      </p:sp>
      <p:graphicFrame>
        <p:nvGraphicFramePr>
          <p:cNvPr id="5" name="Chart 4"/>
          <p:cNvGraphicFramePr>
            <a:graphicFrameLocks/>
          </p:cNvGraphicFramePr>
          <p:nvPr>
            <p:extLst>
              <p:ext uri="{D42A27DB-BD31-4B8C-83A1-F6EECF244321}">
                <p14:modId xmlns:p14="http://schemas.microsoft.com/office/powerpoint/2010/main" val="2257641965"/>
              </p:ext>
            </p:extLst>
          </p:nvPr>
        </p:nvGraphicFramePr>
        <p:xfrm>
          <a:off x="494788" y="1666753"/>
          <a:ext cx="9851206" cy="5618949"/>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id="{3908F17B-4EDF-1BB5-95C4-D3E3BA91EA1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6941" y="2319094"/>
            <a:ext cx="773188" cy="601606"/>
          </a:xfrm>
          <a:prstGeom prst="rect">
            <a:avLst/>
          </a:prstGeom>
        </p:spPr>
      </p:pic>
      <p:pic>
        <p:nvPicPr>
          <p:cNvPr id="4" name="Εικόνα 3">
            <a:extLst>
              <a:ext uri="{FF2B5EF4-FFF2-40B4-BE49-F238E27FC236}">
                <a16:creationId xmlns:a16="http://schemas.microsoft.com/office/drawing/2014/main" id="{DB0CE76D-1352-CC6E-C6C0-7E1E07D29EA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0868" y="3958819"/>
            <a:ext cx="773188" cy="601606"/>
          </a:xfrm>
          <a:prstGeom prst="rect">
            <a:avLst/>
          </a:prstGeom>
        </p:spPr>
      </p:pic>
      <p:pic>
        <p:nvPicPr>
          <p:cNvPr id="6" name="Εικόνα 5" descr="Εικόνα που περιέχει κείμενο, clipart&#10;&#10;Περιγραφή που δημιουργήθηκε αυτόματα">
            <a:extLst>
              <a:ext uri="{FF2B5EF4-FFF2-40B4-BE49-F238E27FC236}">
                <a16:creationId xmlns:a16="http://schemas.microsoft.com/office/drawing/2014/main" id="{2E19D123-4AA9-A99F-F180-EE4F9DC9E33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7" name="Picture 6">
            <a:extLst>
              <a:ext uri="{FF2B5EF4-FFF2-40B4-BE49-F238E27FC236}">
                <a16:creationId xmlns:a16="http://schemas.microsoft.com/office/drawing/2014/main" id="{C586E49C-B293-1E56-C936-900EF0BFE0F4}"/>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61112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59873"/>
          </a:xfrm>
          <a:solidFill>
            <a:schemeClr val="tx2">
              <a:lumMod val="50000"/>
            </a:schemeClr>
          </a:solidFill>
        </p:spPr>
        <p:txBody>
          <a:bodyPr>
            <a:normAutofit/>
          </a:bodyPr>
          <a:lstStyle/>
          <a:p>
            <a:r>
              <a:rPr lang="el-GR" sz="2400" b="1" dirty="0">
                <a:solidFill>
                  <a:schemeClr val="bg1"/>
                </a:solidFill>
                <a:highlight>
                  <a:srgbClr val="800000"/>
                </a:highlight>
              </a:rPr>
              <a:t>Προσέγγιση εκτίμησης ψήφου</a:t>
            </a:r>
            <a:endParaRPr lang="en-US" sz="2400" b="1" dirty="0">
              <a:solidFill>
                <a:schemeClr val="bg1"/>
              </a:solidFill>
              <a:highlight>
                <a:srgbClr val="80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6020863"/>
              </p:ext>
            </p:extLst>
          </p:nvPr>
        </p:nvGraphicFramePr>
        <p:xfrm>
          <a:off x="541338" y="2152891"/>
          <a:ext cx="9744075" cy="5100397"/>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44CBD746-DB90-38B7-5736-8CEC504060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4" name="Γραφικό 5">
            <a:extLst>
              <a:ext uri="{FF2B5EF4-FFF2-40B4-BE49-F238E27FC236}">
                <a16:creationId xmlns:a16="http://schemas.microsoft.com/office/drawing/2014/main" id="{5AB6E83D-C531-236D-45E9-65E191B7632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2228" y="7035151"/>
            <a:ext cx="688140" cy="521336"/>
          </a:xfrm>
          <a:prstGeom prst="rect">
            <a:avLst/>
          </a:prstGeom>
        </p:spPr>
      </p:pic>
      <p:pic>
        <p:nvPicPr>
          <p:cNvPr id="6" name="Εικόνα 5">
            <a:extLst>
              <a:ext uri="{FF2B5EF4-FFF2-40B4-BE49-F238E27FC236}">
                <a16:creationId xmlns:a16="http://schemas.microsoft.com/office/drawing/2014/main" id="{36BDAD2C-CBFD-EC12-135D-122D6363483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36277" y="7096779"/>
            <a:ext cx="773188" cy="513441"/>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id="{F230F2FB-FCCF-9559-3072-6643D86D4903}"/>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905065" y="7077590"/>
            <a:ext cx="758053" cy="521520"/>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id="{C9FE47AE-079C-07F5-69A6-BC503C3686E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958718" y="7100032"/>
            <a:ext cx="593203" cy="51344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Κεντρική - Ελληνική Λύση">
            <a:extLst>
              <a:ext uri="{FF2B5EF4-FFF2-40B4-BE49-F238E27FC236}">
                <a16:creationId xmlns:a16="http://schemas.microsoft.com/office/drawing/2014/main" id="{E3C0C8F6-E0D8-0198-CBD6-632CE3170704}"/>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828881" y="7108354"/>
            <a:ext cx="758053" cy="504421"/>
          </a:xfrm>
          <a:prstGeom prst="rect">
            <a:avLst/>
          </a:prstGeom>
          <a:noFill/>
          <a:extLst>
            <a:ext uri="{909E8E84-426E-40DD-AFC4-6F175D3DCCD1}">
              <a14:hiddenFill xmlns:a14="http://schemas.microsoft.com/office/drawing/2010/main">
                <a:solidFill>
                  <a:srgbClr val="FFFFFF"/>
                </a:solidFill>
              </a14:hiddenFill>
            </a:ext>
          </a:extLst>
        </p:spPr>
      </p:pic>
      <p:pic>
        <p:nvPicPr>
          <p:cNvPr id="10" name="Εικόνα 9">
            <a:extLst>
              <a:ext uri="{FF2B5EF4-FFF2-40B4-BE49-F238E27FC236}">
                <a16:creationId xmlns:a16="http://schemas.microsoft.com/office/drawing/2014/main" id="{7B1D94F4-0B66-BD6B-68F9-E706AE1211C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915826" y="7068777"/>
            <a:ext cx="615923" cy="454084"/>
          </a:xfrm>
          <a:prstGeom prst="rect">
            <a:avLst/>
          </a:prstGeom>
        </p:spPr>
      </p:pic>
      <p:pic>
        <p:nvPicPr>
          <p:cNvPr id="11" name="Picture 2" descr="ΕΘΝΙΚΗ ΔΗΜΙΟΥΡΓΙΑ - Θ. Τζήμερος &amp; Φ. Κρανιδιώτης">
            <a:extLst>
              <a:ext uri="{FF2B5EF4-FFF2-40B4-BE49-F238E27FC236}">
                <a16:creationId xmlns:a16="http://schemas.microsoft.com/office/drawing/2014/main" id="{85558ADA-96D2-AACF-1196-3611BF3AE49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60641" y="7172285"/>
            <a:ext cx="643378" cy="48027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logo-col-sm">
            <a:extLst>
              <a:ext uri="{FF2B5EF4-FFF2-40B4-BE49-F238E27FC236}">
                <a16:creationId xmlns:a16="http://schemas.microsoft.com/office/drawing/2014/main" id="{0702F9A8-396D-1C39-151F-26A1AC56118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886573" y="7151735"/>
            <a:ext cx="643378" cy="54892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6">
            <a:extLst>
              <a:ext uri="{FF2B5EF4-FFF2-40B4-BE49-F238E27FC236}">
                <a16:creationId xmlns:a16="http://schemas.microsoft.com/office/drawing/2014/main" id="{9F5485E8-F3E8-21FD-DCED-ABAB293F1252}"/>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77792" y="7556486"/>
            <a:ext cx="846051" cy="462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26750" cy="8120062"/>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0826749" cy="2569376"/>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77711" y="0"/>
            <a:ext cx="3638409" cy="2570122"/>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128286" y="-4127572"/>
            <a:ext cx="2570180" cy="1082675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p:cNvSpPr>
            <a:spLocks noGrp="1"/>
          </p:cNvSpPr>
          <p:nvPr>
            <p:ph type="title"/>
          </p:nvPr>
        </p:nvSpPr>
        <p:spPr>
          <a:xfrm>
            <a:off x="1228633" y="413065"/>
            <a:ext cx="8629885" cy="1866556"/>
          </a:xfrm>
        </p:spPr>
        <p:txBody>
          <a:bodyPr anchor="ctr">
            <a:normAutofit/>
          </a:bodyPr>
          <a:lstStyle/>
          <a:p>
            <a:r>
              <a:rPr lang="el-GR" sz="2400" b="1" dirty="0">
                <a:solidFill>
                  <a:srgbClr val="FFFFFF"/>
                </a:solidFill>
                <a:highlight>
                  <a:srgbClr val="800000"/>
                </a:highlight>
              </a:rPr>
              <a:t>Προσέγγιση εκτίμησης ψήφου</a:t>
            </a:r>
            <a:endParaRPr lang="en-US" sz="2400" b="1" dirty="0">
              <a:solidFill>
                <a:srgbClr val="FFFFFF"/>
              </a:solidFill>
              <a:highlight>
                <a:srgbClr val="800000"/>
              </a:highligh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02511054"/>
              </p:ext>
            </p:extLst>
          </p:nvPr>
        </p:nvGraphicFramePr>
        <p:xfrm>
          <a:off x="671333" y="2691974"/>
          <a:ext cx="9618562" cy="4291879"/>
        </p:xfrm>
        <a:graphic>
          <a:graphicData uri="http://schemas.openxmlformats.org/drawingml/2006/chart">
            <c:chart xmlns:c="http://schemas.openxmlformats.org/drawingml/2006/chart" xmlns:r="http://schemas.openxmlformats.org/officeDocument/2006/relationships" r:id="rId3"/>
          </a:graphicData>
        </a:graphic>
      </p:graphicFrame>
      <p:pic>
        <p:nvPicPr>
          <p:cNvPr id="3" name="Γραφικό 5">
            <a:extLst>
              <a:ext uri="{FF2B5EF4-FFF2-40B4-BE49-F238E27FC236}">
                <a16:creationId xmlns:a16="http://schemas.microsoft.com/office/drawing/2014/main" id="{22273727-39E1-A1C5-8B69-93EF4299A670}"/>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88557" y="6607823"/>
            <a:ext cx="688140" cy="521336"/>
          </a:xfrm>
          <a:prstGeom prst="rect">
            <a:avLst/>
          </a:prstGeom>
        </p:spPr>
      </p:pic>
      <p:pic>
        <p:nvPicPr>
          <p:cNvPr id="4" name="Εικόνα 3">
            <a:extLst>
              <a:ext uri="{FF2B5EF4-FFF2-40B4-BE49-F238E27FC236}">
                <a16:creationId xmlns:a16="http://schemas.microsoft.com/office/drawing/2014/main" id="{0B6FD198-2CF0-642B-CFED-B38B92392FC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38992" y="6762888"/>
            <a:ext cx="632234" cy="521336"/>
          </a:xfrm>
          <a:prstGeom prst="rect">
            <a:avLst/>
          </a:prstGeom>
        </p:spPr>
      </p:pic>
      <p:pic>
        <p:nvPicPr>
          <p:cNvPr id="5" name="Εικόνα 4" descr="Το νέο λογότυπο του ΠΑΣΟΚ- ΚΙΝΑΛ: Επέστρεψε ο πράσινος ήλιος">
            <a:extLst>
              <a:ext uri="{FF2B5EF4-FFF2-40B4-BE49-F238E27FC236}">
                <a16:creationId xmlns:a16="http://schemas.microsoft.com/office/drawing/2014/main" id="{42E55866-AD8C-E774-A31A-2BB3C215C5D5}"/>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82060" y="6641283"/>
            <a:ext cx="813967" cy="611230"/>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id="{58E190D7-2D2A-EE55-8483-CEBFC78432F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37120" y="6654358"/>
            <a:ext cx="645199" cy="5971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id="{2C364827-EEDC-7429-5A36-2BC502AC5F7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40585" y="6685260"/>
            <a:ext cx="684572" cy="597186"/>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56363C30-E8F2-AFF5-F7CE-599EBC4E63F8}"/>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28776" y="6545012"/>
            <a:ext cx="539449" cy="646959"/>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id="{AC02CA46-8CB2-9D00-B18E-55BF44E3310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596285" y="7454097"/>
            <a:ext cx="1090202" cy="597188"/>
          </a:xfrm>
          <a:prstGeom prst="rect">
            <a:avLst/>
          </a:prstGeom>
        </p:spPr>
      </p:pic>
      <p:pic>
        <p:nvPicPr>
          <p:cNvPr id="11" name="Picture 6">
            <a:extLst>
              <a:ext uri="{FF2B5EF4-FFF2-40B4-BE49-F238E27FC236}">
                <a16:creationId xmlns:a16="http://schemas.microsoft.com/office/drawing/2014/main" id="{BF4DD0DD-6A5A-B7EA-398E-1125A2C5FFF0}"/>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47481" y="7521173"/>
            <a:ext cx="868656" cy="475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3385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26750" cy="8120062"/>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0826749" cy="1865974"/>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218594" y="0"/>
            <a:ext cx="3608156" cy="1866515"/>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480097" y="-4480098"/>
            <a:ext cx="1866556" cy="1082675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p:cNvSpPr>
            <a:spLocks noGrp="1"/>
          </p:cNvSpPr>
          <p:nvPr>
            <p:ph type="title"/>
          </p:nvPr>
        </p:nvSpPr>
        <p:spPr>
          <a:xfrm>
            <a:off x="1218006" y="413065"/>
            <a:ext cx="6931908" cy="1039256"/>
          </a:xfrm>
          <a:solidFill>
            <a:schemeClr val="bg1">
              <a:lumMod val="50000"/>
            </a:schemeClr>
          </a:solidFill>
        </p:spPr>
        <p:txBody>
          <a:bodyPr anchor="ctr">
            <a:normAutofit/>
          </a:bodyPr>
          <a:lstStyle/>
          <a:p>
            <a:pPr algn="l">
              <a:lnSpc>
                <a:spcPct val="90000"/>
              </a:lnSpc>
            </a:pPr>
            <a:r>
              <a:rPr lang="el-GR" sz="2800" b="1" dirty="0">
                <a:solidFill>
                  <a:srgbClr val="FFFFFF"/>
                </a:solidFill>
                <a:highlight>
                  <a:srgbClr val="800000"/>
                </a:highlight>
              </a:rPr>
              <a:t>Κατανομή εδρών βάση με βάση την προσέγγιση της εκτίμησης ψήφου</a:t>
            </a:r>
            <a:endParaRPr lang="en-US" sz="2800" b="1" dirty="0">
              <a:solidFill>
                <a:srgbClr val="FFFFFF"/>
              </a:solidFill>
              <a:highlight>
                <a:srgbClr val="800000"/>
              </a:highligh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4920430"/>
              </p:ext>
            </p:extLst>
          </p:nvPr>
        </p:nvGraphicFramePr>
        <p:xfrm>
          <a:off x="1218006" y="2384385"/>
          <a:ext cx="8701497" cy="456292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9F936084-1381-9DB5-A05E-EC6398120A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91241" y="7318095"/>
            <a:ext cx="1185359" cy="720945"/>
          </a:xfrm>
          <a:prstGeom prst="rect">
            <a:avLst/>
          </a:prstGeom>
        </p:spPr>
      </p:pic>
      <p:pic>
        <p:nvPicPr>
          <p:cNvPr id="4" name="Γραφικό 5">
            <a:extLst>
              <a:ext uri="{FF2B5EF4-FFF2-40B4-BE49-F238E27FC236}">
                <a16:creationId xmlns:a16="http://schemas.microsoft.com/office/drawing/2014/main" id="{212B09A3-FAB6-B70B-121A-10894D48810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38895" y="6947304"/>
            <a:ext cx="652718" cy="370790"/>
          </a:xfrm>
          <a:prstGeom prst="rect">
            <a:avLst/>
          </a:prstGeom>
        </p:spPr>
      </p:pic>
      <p:pic>
        <p:nvPicPr>
          <p:cNvPr id="6" name="Εικόνα 5">
            <a:extLst>
              <a:ext uri="{FF2B5EF4-FFF2-40B4-BE49-F238E27FC236}">
                <a16:creationId xmlns:a16="http://schemas.microsoft.com/office/drawing/2014/main" id="{810C13CA-D39D-9D74-B081-D45F599EBF2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10167" y="6947305"/>
            <a:ext cx="652718" cy="412585"/>
          </a:xfrm>
          <a:prstGeom prst="rect">
            <a:avLst/>
          </a:prstGeom>
        </p:spPr>
      </p:pic>
      <p:pic>
        <p:nvPicPr>
          <p:cNvPr id="7" name="Εικόνα 6" descr="Το νέο λογότυπο του ΠΑΣΟΚ- ΚΙΝΑΛ: Επέστρεψε ο πράσινος ήλιος">
            <a:extLst>
              <a:ext uri="{FF2B5EF4-FFF2-40B4-BE49-F238E27FC236}">
                <a16:creationId xmlns:a16="http://schemas.microsoft.com/office/drawing/2014/main" id="{9CBAF43D-C411-9B60-6B63-94DD1BF81BB8}"/>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93222" y="6894344"/>
            <a:ext cx="729265" cy="465545"/>
          </a:xfrm>
          <a:prstGeom prst="rect">
            <a:avLst/>
          </a:prstGeom>
          <a:noFill/>
          <a:ln>
            <a:noFill/>
          </a:ln>
        </p:spPr>
      </p:pic>
      <p:pic>
        <p:nvPicPr>
          <p:cNvPr id="8" name="Picture 2" descr="KKE | Κομμουνιστικό Κόμμα Ελλάδας">
            <a:extLst>
              <a:ext uri="{FF2B5EF4-FFF2-40B4-BE49-F238E27FC236}">
                <a16:creationId xmlns:a16="http://schemas.microsoft.com/office/drawing/2014/main" id="{00800B08-33DB-3DF4-B80B-8668EF7E7B27}"/>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27039" y="6850540"/>
            <a:ext cx="716417" cy="465545"/>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AD7B3EB7-3578-003D-4DBA-B53A44F3EA7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245065" y="6914806"/>
            <a:ext cx="547441" cy="412585"/>
          </a:xfrm>
          <a:prstGeom prst="rect">
            <a:avLst/>
          </a:prstGeom>
        </p:spPr>
      </p:pic>
      <p:pic>
        <p:nvPicPr>
          <p:cNvPr id="10" name="Picture 4" descr="Κεντρική - Ελληνική Λύση">
            <a:extLst>
              <a:ext uri="{FF2B5EF4-FFF2-40B4-BE49-F238E27FC236}">
                <a16:creationId xmlns:a16="http://schemas.microsoft.com/office/drawing/2014/main" id="{8E8BAE86-058D-9F54-1FAD-59BFB8FB7AEB}"/>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10102" y="6926407"/>
            <a:ext cx="547441" cy="412585"/>
          </a:xfrm>
          <a:prstGeom prst="rect">
            <a:avLst/>
          </a:prstGeom>
          <a:noFill/>
          <a:extLst>
            <a:ext uri="{909E8E84-426E-40DD-AFC4-6F175D3DCCD1}">
              <a14:hiddenFill xmlns:a14="http://schemas.microsoft.com/office/drawing/2010/main">
                <a:solidFill>
                  <a:srgbClr val="FFFFFF"/>
                </a:solidFill>
              </a14:hiddenFill>
            </a:ext>
          </a:extLst>
        </p:spPr>
      </p:pic>
      <p:pic>
        <p:nvPicPr>
          <p:cNvPr id="14" name="Εικόνα 13" descr="Εικόνα που περιέχει μοτίβο, γραφικά, σχεδίαση, κύκλος&#10;&#10;Περιγραφή που δημιουργήθηκε αυτόματα">
            <a:extLst>
              <a:ext uri="{FF2B5EF4-FFF2-40B4-BE49-F238E27FC236}">
                <a16:creationId xmlns:a16="http://schemas.microsoft.com/office/drawing/2014/main" id="{2A140D8D-FDB6-0A5B-585B-251E9E0CED8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149915" y="81023"/>
            <a:ext cx="2676834" cy="1742703"/>
          </a:xfrm>
          <a:prstGeom prst="rect">
            <a:avLst/>
          </a:prstGeom>
        </p:spPr>
      </p:pic>
      <p:pic>
        <p:nvPicPr>
          <p:cNvPr id="15" name="Picture 6">
            <a:extLst>
              <a:ext uri="{FF2B5EF4-FFF2-40B4-BE49-F238E27FC236}">
                <a16:creationId xmlns:a16="http://schemas.microsoft.com/office/drawing/2014/main" id="{0C6AC536-97F0-AAAA-757B-2CF72056B927}"/>
              </a:ext>
            </a:extLst>
          </p:cNvPr>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37365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042520"/>
          </a:xfrm>
          <a:solidFill>
            <a:schemeClr val="tx2">
              <a:lumMod val="50000"/>
            </a:schemeClr>
          </a:solidFill>
        </p:spPr>
        <p:txBody>
          <a:bodyPr>
            <a:normAutofit/>
          </a:bodyPr>
          <a:lstStyle/>
          <a:p>
            <a:pPr algn="l"/>
            <a:r>
              <a:rPr lang="el-GR" sz="2000" b="1" dirty="0">
                <a:solidFill>
                  <a:schemeClr val="bg1"/>
                </a:solidFill>
              </a:rPr>
              <a:t>Αν από τις εκλογές δεν προκύψει δυνατότητα σχηματισμού Κυβέρνησης και πάμε σε </a:t>
            </a:r>
            <a:r>
              <a:rPr lang="el-GR" sz="2000" b="1" dirty="0">
                <a:solidFill>
                  <a:schemeClr val="bg1"/>
                </a:solidFill>
                <a:highlight>
                  <a:srgbClr val="800000"/>
                </a:highlight>
              </a:rPr>
              <a:t>δεύτερες εκλογές</a:t>
            </a:r>
            <a:r>
              <a:rPr lang="el-GR" sz="2000" b="1" dirty="0">
                <a:solidFill>
                  <a:schemeClr val="bg1"/>
                </a:solidFill>
              </a:rPr>
              <a:t>, ποιο κόμμα είναι πιο πιθανό να ψηφίζατε;</a:t>
            </a: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83930100"/>
              </p:ext>
            </p:extLst>
          </p:nvPr>
        </p:nvGraphicFramePr>
        <p:xfrm>
          <a:off x="541338" y="2129743"/>
          <a:ext cx="9744075" cy="512354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id="{05FA6792-0808-62AC-C27B-309CA26F39A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4340" y="7170264"/>
            <a:ext cx="773188" cy="513441"/>
          </a:xfrm>
          <a:prstGeom prst="rect">
            <a:avLst/>
          </a:prstGeom>
        </p:spPr>
      </p:pic>
      <p:pic>
        <p:nvPicPr>
          <p:cNvPr id="4" name="Εικόνα 3">
            <a:extLst>
              <a:ext uri="{FF2B5EF4-FFF2-40B4-BE49-F238E27FC236}">
                <a16:creationId xmlns:a16="http://schemas.microsoft.com/office/drawing/2014/main" id="{08A3E7C0-2186-FD78-E485-F0B1088689F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6358" y="7170263"/>
            <a:ext cx="773188" cy="513441"/>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id="{EB61876B-294E-6470-EB78-56BDB1153D5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76801" y="7153164"/>
            <a:ext cx="758053" cy="521520"/>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id="{286ECA78-74F1-3C81-DAF8-8E327814207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45259" y="7170263"/>
            <a:ext cx="593203" cy="513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id="{E0F69FD3-2D98-B70D-C556-F9DAF2821AC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37292" y="7170263"/>
            <a:ext cx="758053" cy="504421"/>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9FCCF051-E58D-8F34-A692-E6E2633717B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78492" y="7170263"/>
            <a:ext cx="615923" cy="454084"/>
          </a:xfrm>
          <a:prstGeom prst="rect">
            <a:avLst/>
          </a:prstGeom>
        </p:spPr>
      </p:pic>
      <p:pic>
        <p:nvPicPr>
          <p:cNvPr id="10" name="Picture 4" descr="logo-col-sm">
            <a:extLst>
              <a:ext uri="{FF2B5EF4-FFF2-40B4-BE49-F238E27FC236}">
                <a16:creationId xmlns:a16="http://schemas.microsoft.com/office/drawing/2014/main" id="{3A01E9AB-9C2A-3A38-9DF8-8E8F53B4530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777562" y="7253288"/>
            <a:ext cx="643378" cy="548928"/>
          </a:xfrm>
          <a:prstGeom prst="rect">
            <a:avLst/>
          </a:prstGeom>
          <a:noFill/>
          <a:extLst>
            <a:ext uri="{909E8E84-426E-40DD-AFC4-6F175D3DCCD1}">
              <a14:hiddenFill xmlns:a14="http://schemas.microsoft.com/office/drawing/2010/main">
                <a:solidFill>
                  <a:srgbClr val="FFFFFF"/>
                </a:solidFill>
              </a14:hiddenFill>
            </a:ext>
          </a:extLst>
        </p:spPr>
      </p:pic>
      <p:pic>
        <p:nvPicPr>
          <p:cNvPr id="11" name="Εικόνα 10" descr="Εικόνα που περιέχει κείμενο, clipart&#10;&#10;Περιγραφή που δημιουργήθηκε αυτόματα">
            <a:extLst>
              <a:ext uri="{FF2B5EF4-FFF2-40B4-BE49-F238E27FC236}">
                <a16:creationId xmlns:a16="http://schemas.microsoft.com/office/drawing/2014/main" id="{9F18578B-EE49-5FEA-64A2-7DE6B651EA3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12" name="Picture 6">
            <a:extLst>
              <a:ext uri="{FF2B5EF4-FFF2-40B4-BE49-F238E27FC236}">
                <a16:creationId xmlns:a16="http://schemas.microsoft.com/office/drawing/2014/main" id="{E545C889-F5AD-FE9B-0CCF-07400A232E4F}"/>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77792" y="7683704"/>
            <a:ext cx="613538" cy="335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25149"/>
          </a:xfrm>
          <a:solidFill>
            <a:schemeClr val="tx2">
              <a:lumMod val="50000"/>
            </a:schemeClr>
          </a:solidFill>
        </p:spPr>
        <p:txBody>
          <a:bodyPr>
            <a:normAutofit/>
          </a:bodyPr>
          <a:lstStyle/>
          <a:p>
            <a:r>
              <a:rPr lang="el-GR" sz="2000" b="1" dirty="0">
                <a:solidFill>
                  <a:schemeClr val="bg1"/>
                </a:solidFill>
              </a:rPr>
              <a:t>Πόσο ικανοποιημένος/η είστε από το συνολικό έργο της Κυβέρνησης;</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5053789"/>
              </p:ext>
            </p:extLst>
          </p:nvPr>
        </p:nvGraphicFramePr>
        <p:xfrm>
          <a:off x="541338" y="1782501"/>
          <a:ext cx="9744075" cy="5470787"/>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7BA1D3AE-C217-8D18-7D4E-5FAA538309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B4B6440D-8344-FFBA-ADC1-0DF80AB3044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33369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09144"/>
          </a:xfrm>
          <a:solidFill>
            <a:schemeClr val="tx2">
              <a:lumMod val="50000"/>
            </a:schemeClr>
          </a:solidFill>
        </p:spPr>
        <p:txBody>
          <a:bodyPr>
            <a:normAutofit/>
          </a:bodyPr>
          <a:lstStyle/>
          <a:p>
            <a:pPr algn="l"/>
            <a:r>
              <a:rPr lang="el-GR" sz="2000" b="1" dirty="0">
                <a:solidFill>
                  <a:schemeClr val="bg1"/>
                </a:solidFill>
              </a:rPr>
              <a:t>Αν από τις εκλογές δεν προκύψει δυνατότητα σχηματισμού Κυβέρνησης και πάμε σε δεύτερες εκλογές, ποιο κόμμα είναι πιο πιθανό να ψηφίζατε;</a:t>
            </a:r>
            <a:br>
              <a:rPr lang="en-US" sz="2000" b="1" dirty="0">
                <a:solidFill>
                  <a:schemeClr val="bg1"/>
                </a:solidFill>
              </a:rPr>
            </a:br>
            <a:r>
              <a:rPr lang="el-GR" sz="2000" b="1" dirty="0">
                <a:solidFill>
                  <a:schemeClr val="bg1"/>
                </a:solidFill>
              </a:rPr>
              <a:t>                                                              </a:t>
            </a:r>
            <a:r>
              <a:rPr lang="el-GR" sz="2000" b="1" dirty="0" err="1">
                <a:solidFill>
                  <a:schemeClr val="bg1"/>
                </a:solidFill>
                <a:highlight>
                  <a:srgbClr val="800000"/>
                </a:highlight>
              </a:rPr>
              <a:t>Επι</a:t>
            </a:r>
            <a:r>
              <a:rPr lang="el-GR" sz="2000" b="1" dirty="0">
                <a:solidFill>
                  <a:schemeClr val="bg1"/>
                </a:solidFill>
                <a:highlight>
                  <a:srgbClr val="800000"/>
                </a:highlight>
              </a:rPr>
              <a:t> των εγκύρων</a:t>
            </a:r>
            <a:endParaRPr lang="en-US" sz="2000" b="1" dirty="0">
              <a:solidFill>
                <a:schemeClr val="bg1"/>
              </a:solidFill>
              <a:highlight>
                <a:srgbClr val="800000"/>
              </a:highligh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48522033"/>
              </p:ext>
            </p:extLst>
          </p:nvPr>
        </p:nvGraphicFramePr>
        <p:xfrm>
          <a:off x="541338" y="2095018"/>
          <a:ext cx="9744075" cy="515827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id="{8955AC6C-739E-EFF8-7516-3D6079A0B39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4340" y="7170264"/>
            <a:ext cx="773188" cy="513441"/>
          </a:xfrm>
          <a:prstGeom prst="rect">
            <a:avLst/>
          </a:prstGeom>
        </p:spPr>
      </p:pic>
      <p:pic>
        <p:nvPicPr>
          <p:cNvPr id="5" name="Εικόνα 4">
            <a:extLst>
              <a:ext uri="{FF2B5EF4-FFF2-40B4-BE49-F238E27FC236}">
                <a16:creationId xmlns:a16="http://schemas.microsoft.com/office/drawing/2014/main" id="{E912AA6D-17C1-BF54-E2A6-F789C42FB02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50324" y="7170263"/>
            <a:ext cx="773188" cy="513441"/>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id="{6CA2E9C9-C9CE-370C-6073-640358AB5CD1}"/>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26514" y="7166224"/>
            <a:ext cx="758053" cy="521520"/>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id="{C4A03BEB-8C04-C173-8E43-019FEBBF471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32497" y="7170263"/>
            <a:ext cx="593203" cy="513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id="{95F0FB9B-E90B-0CC2-BCEE-0B9E8102BA2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34880" y="7166224"/>
            <a:ext cx="758053" cy="504421"/>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C983EF60-381B-7844-1E09-86212E4A085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869743" y="7166225"/>
            <a:ext cx="615923" cy="454084"/>
          </a:xfrm>
          <a:prstGeom prst="rect">
            <a:avLst/>
          </a:prstGeom>
        </p:spPr>
      </p:pic>
      <p:pic>
        <p:nvPicPr>
          <p:cNvPr id="10" name="Picture 4" descr="logo-col-sm">
            <a:extLst>
              <a:ext uri="{FF2B5EF4-FFF2-40B4-BE49-F238E27FC236}">
                <a16:creationId xmlns:a16="http://schemas.microsoft.com/office/drawing/2014/main" id="{BE58C4D4-F328-53E0-8C17-FD562001C26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920496" y="7162335"/>
            <a:ext cx="643378" cy="548928"/>
          </a:xfrm>
          <a:prstGeom prst="rect">
            <a:avLst/>
          </a:prstGeom>
          <a:noFill/>
          <a:extLst>
            <a:ext uri="{909E8E84-426E-40DD-AFC4-6F175D3DCCD1}">
              <a14:hiddenFill xmlns:a14="http://schemas.microsoft.com/office/drawing/2010/main">
                <a:solidFill>
                  <a:srgbClr val="FFFFFF"/>
                </a:solidFill>
              </a14:hiddenFill>
            </a:ext>
          </a:extLst>
        </p:spPr>
      </p:pic>
      <p:pic>
        <p:nvPicPr>
          <p:cNvPr id="11" name="Εικόνα 10" descr="Εικόνα που περιέχει κείμενο, clipart&#10;&#10;Περιγραφή που δημιουργήθηκε αυτόματα">
            <a:extLst>
              <a:ext uri="{FF2B5EF4-FFF2-40B4-BE49-F238E27FC236}">
                <a16:creationId xmlns:a16="http://schemas.microsoft.com/office/drawing/2014/main" id="{16204600-BA02-A3DA-3EBC-E14678FBDD9C}"/>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12" name="Picture 6">
            <a:extLst>
              <a:ext uri="{FF2B5EF4-FFF2-40B4-BE49-F238E27FC236}">
                <a16:creationId xmlns:a16="http://schemas.microsoft.com/office/drawing/2014/main" id="{28DD2072-6AEF-92F0-7EA9-6906673191F9}"/>
              </a:ext>
            </a:extLst>
          </p:cNvPr>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77792" y="7709414"/>
            <a:ext cx="566548" cy="309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826750" cy="8120062"/>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82022" y="1582702"/>
            <a:ext cx="8120062" cy="4954659"/>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288436" y="1293214"/>
            <a:ext cx="7514088" cy="4951675"/>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987400" y="4163014"/>
            <a:ext cx="2962413" cy="4951675"/>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92419" y="1772305"/>
            <a:ext cx="8120064" cy="457544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7946" y="1975296"/>
            <a:ext cx="5112991" cy="383474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p:cNvSpPr>
            <a:spLocks noGrp="1"/>
          </p:cNvSpPr>
          <p:nvPr>
            <p:ph type="title"/>
          </p:nvPr>
        </p:nvSpPr>
        <p:spPr>
          <a:xfrm>
            <a:off x="733856" y="694852"/>
            <a:ext cx="3756417" cy="4010891"/>
          </a:xfrm>
        </p:spPr>
        <p:txBody>
          <a:bodyPr anchor="b">
            <a:normAutofit/>
          </a:bodyPr>
          <a:lstStyle/>
          <a:p>
            <a:pPr algn="r"/>
            <a:r>
              <a:rPr lang="el-GR" sz="3800" b="1">
                <a:solidFill>
                  <a:srgbClr val="FFFFFF"/>
                </a:solidFill>
              </a:rPr>
              <a:t>Προφίλ αναποφάσιστων</a:t>
            </a:r>
            <a:br>
              <a:rPr lang="en-US" sz="3800" b="1">
                <a:solidFill>
                  <a:srgbClr val="FFFFFF"/>
                </a:solidFill>
              </a:rPr>
            </a:br>
            <a:endParaRPr lang="en-US" sz="3800" b="1">
              <a:solidFill>
                <a:srgbClr val="FFFFFF"/>
              </a:solidFill>
            </a:endParaRPr>
          </a:p>
        </p:txBody>
      </p:sp>
      <p:sp>
        <p:nvSpPr>
          <p:cNvPr id="3" name="Content Placeholder 2"/>
          <p:cNvSpPr>
            <a:spLocks noGrp="1"/>
          </p:cNvSpPr>
          <p:nvPr>
            <p:ph idx="1"/>
          </p:nvPr>
        </p:nvSpPr>
        <p:spPr>
          <a:xfrm>
            <a:off x="5774939" y="769002"/>
            <a:ext cx="4317955" cy="6566674"/>
          </a:xfrm>
        </p:spPr>
        <p:txBody>
          <a:bodyPr anchor="ctr">
            <a:normAutofit/>
          </a:bodyPr>
          <a:lstStyle/>
          <a:p>
            <a:endParaRPr lang="en-US" sz="2100" dirty="0"/>
          </a:p>
          <a:p>
            <a:endParaRPr lang="en-US" sz="2100" dirty="0"/>
          </a:p>
        </p:txBody>
      </p:sp>
      <p:pic>
        <p:nvPicPr>
          <p:cNvPr id="4" name="Εικόνα 3" descr="Εικόνα που περιέχει κείμενο, clipart&#10;&#10;Περιγραφή που δημιουργήθηκε αυτόματα">
            <a:extLst>
              <a:ext uri="{FF2B5EF4-FFF2-40B4-BE49-F238E27FC236}">
                <a16:creationId xmlns:a16="http://schemas.microsoft.com/office/drawing/2014/main" id="{F0F4AC6C-8D85-C9A1-DA64-90193CA363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65E22522-E053-DE1D-AB1B-67B14C8BF58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56894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564431"/>
          </a:xfrm>
          <a:solidFill>
            <a:schemeClr val="tx2">
              <a:lumMod val="50000"/>
            </a:schemeClr>
          </a:solidFill>
        </p:spPr>
        <p:txBody>
          <a:bodyPr>
            <a:normAutofit/>
          </a:bodyPr>
          <a:lstStyle/>
          <a:p>
            <a:r>
              <a:rPr lang="el-GR" sz="2000" b="1">
                <a:solidFill>
                  <a:schemeClr val="bg1"/>
                </a:solidFill>
              </a:rPr>
              <a:t>Φύλο </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2435929"/>
              </p:ext>
            </p:extLst>
          </p:nvPr>
        </p:nvGraphicFramePr>
        <p:xfrm>
          <a:off x="541338" y="1541463"/>
          <a:ext cx="9744075" cy="57118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24B30EF7-D47D-9C58-2FFB-0DEC00185A7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6" name="Picture 6">
            <a:extLst>
              <a:ext uri="{FF2B5EF4-FFF2-40B4-BE49-F238E27FC236}">
                <a16:creationId xmlns:a16="http://schemas.microsoft.com/office/drawing/2014/main" id="{64AA6B89-2DEF-764B-8AF8-689B1CF20C5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42077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289367"/>
            <a:ext cx="9338072" cy="707383"/>
          </a:xfrm>
          <a:solidFill>
            <a:schemeClr val="tx2">
              <a:lumMod val="50000"/>
            </a:schemeClr>
          </a:solidFill>
        </p:spPr>
        <p:txBody>
          <a:bodyPr>
            <a:normAutofit/>
          </a:bodyPr>
          <a:lstStyle/>
          <a:p>
            <a:r>
              <a:rPr lang="el-GR" sz="2000" b="1">
                <a:solidFill>
                  <a:schemeClr val="bg1"/>
                </a:solidFill>
              </a:rPr>
              <a:t>Θα μπορούσατε να μας πείτε την ηλικία σας; </a:t>
            </a:r>
            <a:r>
              <a:rPr lang="en-US" sz="2000" b="1">
                <a:solidFill>
                  <a:schemeClr val="bg1"/>
                </a:solidFill>
              </a:rPr>
              <a:t> </a:t>
            </a:r>
            <a:r>
              <a:rPr lang="el-GR" sz="2000" b="1">
                <a:solidFill>
                  <a:schemeClr val="bg1"/>
                </a:solidFill>
              </a:rPr>
              <a:t> </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8789957"/>
              </p:ext>
            </p:extLst>
          </p:nvPr>
        </p:nvGraphicFramePr>
        <p:xfrm>
          <a:off x="541338" y="1759352"/>
          <a:ext cx="9744075" cy="549393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06BA828F-33CA-7048-87A6-EDCAC09F73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6" name="Picture 6">
            <a:extLst>
              <a:ext uri="{FF2B5EF4-FFF2-40B4-BE49-F238E27FC236}">
                <a16:creationId xmlns:a16="http://schemas.microsoft.com/office/drawing/2014/main" id="{F5453D60-CCF6-F8FB-BA9B-6684D9C55DB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5867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10344"/>
          </a:xfrm>
          <a:solidFill>
            <a:schemeClr val="tx2">
              <a:lumMod val="50000"/>
            </a:schemeClr>
          </a:solidFill>
        </p:spPr>
        <p:txBody>
          <a:bodyPr>
            <a:noAutofit/>
          </a:bodyPr>
          <a:lstStyle/>
          <a:p>
            <a:pPr algn="l"/>
            <a:r>
              <a:rPr lang="el-GR" sz="2000" b="1" dirty="0">
                <a:solidFill>
                  <a:schemeClr val="bg1"/>
                </a:solidFill>
              </a:rPr>
              <a:t>Πιστεύετε ότι αν τα τελευταία χρόνια είχαμε Κυβέρνηση ΣΥΡΙΖΑ, τα πράγματα για την χώρα θα πήγαιναν...</a:t>
            </a:r>
            <a:r>
              <a:rPr lang="en-US" sz="2000" b="1" dirty="0">
                <a:solidFill>
                  <a:schemeClr val="bg1"/>
                </a:solidFill>
              </a:rPr>
              <a:t>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7814581"/>
              </p:ext>
            </p:extLst>
          </p:nvPr>
        </p:nvGraphicFramePr>
        <p:xfrm>
          <a:off x="541338" y="2060294"/>
          <a:ext cx="9744075" cy="5192994"/>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58A8AC26-B551-E57B-C682-5E23F2F4B2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86BFE672-C9D5-AF6B-B37A-DE3C581A470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5867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289367"/>
            <a:ext cx="9338072" cy="707383"/>
          </a:xfrm>
          <a:solidFill>
            <a:schemeClr val="tx2">
              <a:lumMod val="50000"/>
            </a:schemeClr>
          </a:solidFill>
        </p:spPr>
        <p:txBody>
          <a:bodyPr>
            <a:noAutofit/>
          </a:bodyPr>
          <a:lstStyle/>
          <a:p>
            <a:pPr algn="l"/>
            <a:r>
              <a:rPr lang="el-GR" sz="2000" b="1" dirty="0">
                <a:solidFill>
                  <a:schemeClr val="bg1"/>
                </a:solidFill>
              </a:rPr>
              <a:t>Ανάμεσα στον Κυριάκο Μητσοτάκη και τον Αλέξη </a:t>
            </a:r>
            <a:r>
              <a:rPr lang="el-GR" sz="2000" b="1" dirty="0" err="1">
                <a:solidFill>
                  <a:schemeClr val="bg1"/>
                </a:solidFill>
              </a:rPr>
              <a:t>Τσίπρα</a:t>
            </a:r>
            <a:r>
              <a:rPr lang="el-GR" sz="2000" b="1" dirty="0">
                <a:solidFill>
                  <a:schemeClr val="bg1"/>
                </a:solidFill>
              </a:rPr>
              <a:t> ποιον θεωρείτε καταλληλότερο για Πρωθυπουργό;</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1699220"/>
              </p:ext>
            </p:extLst>
          </p:nvPr>
        </p:nvGraphicFramePr>
        <p:xfrm>
          <a:off x="541338" y="1541463"/>
          <a:ext cx="9744075" cy="571182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E673DCD4-1434-2E01-120B-AAD3B43FEE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19A0BC8A-107C-47D6-A32B-AD0372E2E6D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5867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91367"/>
          </a:xfrm>
          <a:solidFill>
            <a:schemeClr val="tx2">
              <a:lumMod val="50000"/>
            </a:schemeClr>
          </a:solidFill>
        </p:spPr>
        <p:txBody>
          <a:bodyPr>
            <a:noAutofit/>
          </a:bodyPr>
          <a:lstStyle/>
          <a:p>
            <a:pPr algn="l"/>
            <a:r>
              <a:rPr lang="el-GR" sz="2000" b="1" dirty="0">
                <a:solidFill>
                  <a:schemeClr val="bg1"/>
                </a:solidFill>
              </a:rPr>
              <a:t>Για λόγους στατιστικούς και μόνο, θα ήθελα να μου πείτε ποιο κόμμα ψηφίσατε στις βουλευτικές Εκλογές της 7ης Ιουλίου 2019;</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48650837"/>
              </p:ext>
            </p:extLst>
          </p:nvPr>
        </p:nvGraphicFramePr>
        <p:xfrm>
          <a:off x="541338" y="1956122"/>
          <a:ext cx="9744075" cy="5297166"/>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00E3A808-3219-6160-63AE-A4099BA124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510335F5-535C-12EB-C30F-8BA79DDCF8B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5867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52471"/>
          </a:xfrm>
          <a:solidFill>
            <a:schemeClr val="tx2">
              <a:lumMod val="50000"/>
            </a:schemeClr>
          </a:solidFill>
        </p:spPr>
        <p:txBody>
          <a:bodyPr>
            <a:normAutofit/>
          </a:bodyPr>
          <a:lstStyle/>
          <a:p>
            <a:r>
              <a:rPr lang="el-GR" sz="2000" b="1" dirty="0">
                <a:solidFill>
                  <a:schemeClr val="bg1"/>
                </a:solidFill>
              </a:rPr>
              <a:t>Και ανάμεσα σε ποια κόμματα ταλαντεύεστε; </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2972625"/>
              </p:ext>
            </p:extLst>
          </p:nvPr>
        </p:nvGraphicFramePr>
        <p:xfrm>
          <a:off x="541338" y="1770927"/>
          <a:ext cx="9744075" cy="5482361"/>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320E5946-DE53-FB21-AE06-3D246EFBCC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415AFBD5-E7EF-45EB-C9C4-729B22D2887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5867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83023"/>
          </a:xfrm>
          <a:solidFill>
            <a:schemeClr val="tx2">
              <a:lumMod val="50000"/>
            </a:schemeClr>
          </a:solidFill>
        </p:spPr>
        <p:txBody>
          <a:bodyPr>
            <a:normAutofit/>
          </a:bodyPr>
          <a:lstStyle/>
          <a:p>
            <a:r>
              <a:rPr lang="el-GR" sz="2000" b="1" dirty="0">
                <a:solidFill>
                  <a:schemeClr val="bg1"/>
                </a:solidFill>
              </a:rPr>
              <a:t>Και πιο κοντά προς ποιο κόμμα βρίσκεστε για να ψηφίσετε;</a:t>
            </a: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2588093"/>
              </p:ext>
            </p:extLst>
          </p:nvPr>
        </p:nvGraphicFramePr>
        <p:xfrm>
          <a:off x="541338" y="1886673"/>
          <a:ext cx="9744075" cy="5366615"/>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17EEE0BC-79C6-BD3F-0597-9C84F3B896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CA966181-C58C-85AF-106F-222A334221C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58678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817747"/>
          </a:xfrm>
          <a:solidFill>
            <a:schemeClr val="tx2">
              <a:lumMod val="50000"/>
            </a:schemeClr>
          </a:solidFill>
        </p:spPr>
        <p:txBody>
          <a:bodyPr>
            <a:normAutofit/>
          </a:bodyPr>
          <a:lstStyle/>
          <a:p>
            <a:r>
              <a:rPr lang="el-GR" sz="2000" b="1" dirty="0">
                <a:solidFill>
                  <a:schemeClr val="bg1"/>
                </a:solidFill>
              </a:rPr>
              <a:t>Πόσο πιθανό είναι τελικά να απέχετε;</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4404226"/>
              </p:ext>
            </p:extLst>
          </p:nvPr>
        </p:nvGraphicFramePr>
        <p:xfrm>
          <a:off x="541338" y="1851949"/>
          <a:ext cx="9744075" cy="5401339"/>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C1CE77AD-8C5F-9A91-2D21-A389542E40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F5E984FE-7715-039D-D636-1B290BF8483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8586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25149"/>
          </a:xfrm>
          <a:solidFill>
            <a:schemeClr val="tx2">
              <a:lumMod val="50000"/>
            </a:schemeClr>
          </a:solidFill>
        </p:spPr>
        <p:txBody>
          <a:bodyPr>
            <a:noAutofit/>
          </a:bodyPr>
          <a:lstStyle/>
          <a:p>
            <a:pPr algn="l"/>
            <a:r>
              <a:rPr lang="el-GR" sz="2000" b="1" dirty="0">
                <a:solidFill>
                  <a:schemeClr val="bg1"/>
                </a:solidFill>
              </a:rPr>
              <a:t>Πόσο ικανοποιημένος είστε από την συνολική παρουσία και το έργο του Πρωθυπουργού Κυριάκου Μητσοτάκη;</a:t>
            </a:r>
            <a:br>
              <a:rPr lang="en-US" sz="2000" b="1" dirty="0">
                <a:solidFill>
                  <a:schemeClr val="bg1"/>
                </a:solidFill>
              </a:rPr>
            </a:br>
            <a:endParaRPr lang="en-US" sz="2000" b="1" dirty="0">
              <a:solidFill>
                <a:schemeClr val="bg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29093286"/>
              </p:ext>
            </p:extLst>
          </p:nvPr>
        </p:nvGraphicFramePr>
        <p:xfrm>
          <a:off x="541338" y="1551008"/>
          <a:ext cx="9744075" cy="5702280"/>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9B62E2D9-A9ED-20FC-B14F-4FA9E77BA7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4" name="Picture 6">
            <a:extLst>
              <a:ext uri="{FF2B5EF4-FFF2-40B4-BE49-F238E27FC236}">
                <a16:creationId xmlns:a16="http://schemas.microsoft.com/office/drawing/2014/main" id="{C498B8AD-7780-7521-CC94-34E8954F2B5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C9839C-7810-4604-948A-F6E68C4C7FB3}"/>
              </a:ext>
            </a:extLst>
          </p:cNvPr>
          <p:cNvSpPr>
            <a:spLocks noGrp="1"/>
          </p:cNvSpPr>
          <p:nvPr>
            <p:ph type="title"/>
          </p:nvPr>
        </p:nvSpPr>
        <p:spPr>
          <a:xfrm>
            <a:off x="567340" y="756822"/>
            <a:ext cx="3171842" cy="4231142"/>
          </a:xfrm>
        </p:spPr>
        <p:txBody>
          <a:bodyPr vert="horz" lIns="91440" tIns="45720" rIns="91440" bIns="45720" rtlCol="0" anchor="b">
            <a:normAutofit/>
          </a:bodyPr>
          <a:lstStyle/>
          <a:p>
            <a:pPr defTabSz="914400" fontAlgn="auto">
              <a:lnSpc>
                <a:spcPct val="90000"/>
              </a:lnSpc>
              <a:spcAft>
                <a:spcPts val="0"/>
              </a:spcAft>
              <a:defRPr/>
            </a:pPr>
            <a:r>
              <a:rPr lang="en-US" sz="3700" b="1" kern="1200">
                <a:solidFill>
                  <a:schemeClr val="tx1"/>
                </a:solidFill>
                <a:latin typeface="+mj-lt"/>
                <a:ea typeface="+mj-ea"/>
                <a:cs typeface="+mj-cs"/>
              </a:rPr>
              <a:t>ΤΕΛΟΣ ΠΑΡΟΥΣΙΑΣΗΣ</a:t>
            </a:r>
          </a:p>
        </p:txBody>
      </p:sp>
      <p:pic>
        <p:nvPicPr>
          <p:cNvPr id="2" name="Εικόνα 1" descr="Εικόνα που περιέχει κείμενο, clipart&#10;&#10;Περιγραφή που δημιουργήθηκε αυτόματα">
            <a:extLst>
              <a:ext uri="{FF2B5EF4-FFF2-40B4-BE49-F238E27FC236}">
                <a16:creationId xmlns:a16="http://schemas.microsoft.com/office/drawing/2014/main" id="{92733BCC-D84B-AFBE-BD10-CD86DD1A44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3111" y="4060031"/>
            <a:ext cx="6406730" cy="1182318"/>
          </a:xfrm>
          <a:prstGeom prst="rect">
            <a:avLst/>
          </a:prstGeom>
        </p:spPr>
      </p:pic>
      <p:pic>
        <p:nvPicPr>
          <p:cNvPr id="3" name="Picture 6">
            <a:extLst>
              <a:ext uri="{FF2B5EF4-FFF2-40B4-BE49-F238E27FC236}">
                <a16:creationId xmlns:a16="http://schemas.microsoft.com/office/drawing/2014/main" id="{09700C72-8C7A-4CA8-B670-A8F75EE1902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1199711"/>
          </a:xfrm>
          <a:solidFill>
            <a:schemeClr val="tx2">
              <a:lumMod val="50000"/>
            </a:schemeClr>
          </a:solidFill>
        </p:spPr>
        <p:txBody>
          <a:bodyPr>
            <a:noAutofit/>
          </a:bodyPr>
          <a:lstStyle/>
          <a:p>
            <a:pPr algn="l"/>
            <a:r>
              <a:rPr lang="el-GR" sz="2000" b="1" dirty="0">
                <a:solidFill>
                  <a:schemeClr val="bg1"/>
                </a:solidFill>
              </a:rPr>
              <a:t>Πόσο ικανοποιημένος είστε από την συνολική παρουσία και το έργο του Πρωθυπουργού Κυριάκου Μητσοτάκη;</a:t>
            </a:r>
            <a:br>
              <a:rPr lang="el-GR" sz="2000" b="1" dirty="0">
                <a:solidFill>
                  <a:schemeClr val="bg1"/>
                </a:solidFill>
              </a:rPr>
            </a:br>
            <a:r>
              <a:rPr lang="el-GR" sz="2000" b="1" dirty="0">
                <a:solidFill>
                  <a:schemeClr val="bg1"/>
                </a:solidFill>
              </a:rPr>
              <a:t>                                                              </a:t>
            </a:r>
            <a:r>
              <a:rPr lang="el-GR" sz="2000" b="1" dirty="0">
                <a:solidFill>
                  <a:schemeClr val="bg1"/>
                </a:solidFill>
                <a:highlight>
                  <a:srgbClr val="800000"/>
                </a:highlight>
              </a:rPr>
              <a:t>Ψηφοφόροι 2019</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8449206"/>
              </p:ext>
            </p:extLst>
          </p:nvPr>
        </p:nvGraphicFramePr>
        <p:xfrm>
          <a:off x="541338" y="2152891"/>
          <a:ext cx="9744075" cy="5100397"/>
        </p:xfrm>
        <a:graphic>
          <a:graphicData uri="http://schemas.openxmlformats.org/drawingml/2006/chart">
            <c:chart xmlns:c="http://schemas.openxmlformats.org/drawingml/2006/chart" xmlns:r="http://schemas.openxmlformats.org/officeDocument/2006/relationships" r:id="rId2"/>
          </a:graphicData>
        </a:graphic>
      </p:graphicFrame>
      <p:pic>
        <p:nvPicPr>
          <p:cNvPr id="3" name="Γραφικό 5">
            <a:extLst>
              <a:ext uri="{FF2B5EF4-FFF2-40B4-BE49-F238E27FC236}">
                <a16:creationId xmlns:a16="http://schemas.microsoft.com/office/drawing/2014/main" id="{C8CBF6DC-E8B9-67EE-B8E7-33C03DFDA5B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60091" y="2908359"/>
            <a:ext cx="773188" cy="513441"/>
          </a:xfrm>
          <a:prstGeom prst="rect">
            <a:avLst/>
          </a:prstGeom>
        </p:spPr>
      </p:pic>
      <p:pic>
        <p:nvPicPr>
          <p:cNvPr id="5" name="Εικόνα 4">
            <a:extLst>
              <a:ext uri="{FF2B5EF4-FFF2-40B4-BE49-F238E27FC236}">
                <a16:creationId xmlns:a16="http://schemas.microsoft.com/office/drawing/2014/main" id="{7405B367-B95F-A614-EBA8-3195741FBAB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0091" y="3691494"/>
            <a:ext cx="773188" cy="502333"/>
          </a:xfrm>
          <a:prstGeom prst="rect">
            <a:avLst/>
          </a:prstGeom>
        </p:spPr>
      </p:pic>
      <p:pic>
        <p:nvPicPr>
          <p:cNvPr id="6" name="Εικόνα 5" descr="Το νέο λογότυπο του ΠΑΣΟΚ- ΚΙΝΑΛ: Επέστρεψε ο πράσινος ήλιος">
            <a:extLst>
              <a:ext uri="{FF2B5EF4-FFF2-40B4-BE49-F238E27FC236}">
                <a16:creationId xmlns:a16="http://schemas.microsoft.com/office/drawing/2014/main" id="{5ECBAD9B-D246-7352-D334-CB83BB70E707}"/>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0091" y="4431808"/>
            <a:ext cx="773188" cy="452097"/>
          </a:xfrm>
          <a:prstGeom prst="rect">
            <a:avLst/>
          </a:prstGeom>
          <a:noFill/>
          <a:ln>
            <a:noFill/>
          </a:ln>
        </p:spPr>
      </p:pic>
      <p:pic>
        <p:nvPicPr>
          <p:cNvPr id="7" name="Picture 2" descr="KKE | Κομμουνιστικό Κόμμα Ελλάδας">
            <a:extLst>
              <a:ext uri="{FF2B5EF4-FFF2-40B4-BE49-F238E27FC236}">
                <a16:creationId xmlns:a16="http://schemas.microsoft.com/office/drawing/2014/main" id="{515B3285-9B57-8BA6-3417-F27FCEE376C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0091" y="5121798"/>
            <a:ext cx="773189" cy="51344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Κεντρική - Ελληνική Λύση">
            <a:extLst>
              <a:ext uri="{FF2B5EF4-FFF2-40B4-BE49-F238E27FC236}">
                <a16:creationId xmlns:a16="http://schemas.microsoft.com/office/drawing/2014/main" id="{067F52C1-C66D-E7F7-DA7F-AF39948A79D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922" y="5811876"/>
            <a:ext cx="709526" cy="547514"/>
          </a:xfrm>
          <a:prstGeom prst="rect">
            <a:avLst/>
          </a:prstGeom>
          <a:noFill/>
          <a:extLst>
            <a:ext uri="{909E8E84-426E-40DD-AFC4-6F175D3DCCD1}">
              <a14:hiddenFill xmlns:a14="http://schemas.microsoft.com/office/drawing/2010/main">
                <a:solidFill>
                  <a:srgbClr val="FFFFFF"/>
                </a:solidFill>
              </a14:hiddenFill>
            </a:ext>
          </a:extLst>
        </p:spPr>
      </p:pic>
      <p:pic>
        <p:nvPicPr>
          <p:cNvPr id="9" name="Εικόνα 8">
            <a:extLst>
              <a:ext uri="{FF2B5EF4-FFF2-40B4-BE49-F238E27FC236}">
                <a16:creationId xmlns:a16="http://schemas.microsoft.com/office/drawing/2014/main" id="{5D9F2DBB-6118-FFCC-274D-BC56B787799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0114" y="6563210"/>
            <a:ext cx="853142" cy="420053"/>
          </a:xfrm>
          <a:prstGeom prst="rect">
            <a:avLst/>
          </a:prstGeom>
        </p:spPr>
      </p:pic>
      <p:pic>
        <p:nvPicPr>
          <p:cNvPr id="10" name="Εικόνα 9" descr="Εικόνα που περιέχει κείμενο, clipart&#10;&#10;Περιγραφή που δημιουργήθηκε αυτόματα">
            <a:extLst>
              <a:ext uri="{FF2B5EF4-FFF2-40B4-BE49-F238E27FC236}">
                <a16:creationId xmlns:a16="http://schemas.microsoft.com/office/drawing/2014/main" id="{AA6B0981-28B1-789B-26A0-EE7FE418E62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11" name="Picture 6">
            <a:extLst>
              <a:ext uri="{FF2B5EF4-FFF2-40B4-BE49-F238E27FC236}">
                <a16:creationId xmlns:a16="http://schemas.microsoft.com/office/drawing/2014/main" id="{0AB1CDEA-1AF5-1344-94A4-4839FBCE7807}"/>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3697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968218"/>
          </a:xfrm>
          <a:solidFill>
            <a:schemeClr val="tx2">
              <a:lumMod val="50000"/>
            </a:schemeClr>
          </a:solidFill>
        </p:spPr>
        <p:txBody>
          <a:bodyPr>
            <a:noAutofit/>
          </a:bodyPr>
          <a:lstStyle/>
          <a:p>
            <a:pPr algn="l"/>
            <a:r>
              <a:rPr lang="el-GR" sz="2000" b="1" dirty="0">
                <a:solidFill>
                  <a:schemeClr val="bg1"/>
                </a:solidFill>
              </a:rPr>
              <a:t>Πόσο ικανοποιημένος είστε από την συνολική παρουσία και το έργο του Πρωθυπουργού Κυριάκου Μητσοτάκη;</a:t>
            </a:r>
            <a:br>
              <a:rPr lang="en-US" sz="2000" b="1" dirty="0">
                <a:solidFill>
                  <a:schemeClr val="bg1"/>
                </a:solidFill>
              </a:rPr>
            </a:br>
            <a:endParaRPr lang="en-US" sz="2000" b="1"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3511674"/>
              </p:ext>
            </p:extLst>
          </p:nvPr>
        </p:nvGraphicFramePr>
        <p:xfrm>
          <a:off x="541338" y="1895475"/>
          <a:ext cx="9744075" cy="5357813"/>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19CA0099-8659-E897-7A8E-1AF53F052A0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131F1538-717D-89E0-3EC3-D632CF1B1A4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973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4340" y="432319"/>
            <a:ext cx="9338072" cy="759873"/>
          </a:xfrm>
          <a:solidFill>
            <a:schemeClr val="tx2">
              <a:lumMod val="50000"/>
            </a:schemeClr>
          </a:solidFill>
        </p:spPr>
        <p:txBody>
          <a:bodyPr>
            <a:normAutofit/>
          </a:bodyPr>
          <a:lstStyle/>
          <a:p>
            <a:pPr algn="l"/>
            <a:r>
              <a:rPr lang="el-GR" sz="2000" b="1" dirty="0">
                <a:solidFill>
                  <a:schemeClr val="bg1"/>
                </a:solidFill>
              </a:rPr>
              <a:t>Πιστεύετε ότι αν τα τελευταία χρόνια είχαμε Κυβέρνηση ΣΥΡΙΖΑ, τα πράγματα για την χώρα θα πήγαιναν...</a:t>
            </a:r>
            <a:r>
              <a:rPr lang="en-US" sz="2000" b="1" dirty="0">
                <a:solidFill>
                  <a:schemeClr val="bg1"/>
                </a:solidFill>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5649399"/>
              </p:ext>
            </p:extLst>
          </p:nvPr>
        </p:nvGraphicFramePr>
        <p:xfrm>
          <a:off x="541338" y="1794076"/>
          <a:ext cx="9744075" cy="5459212"/>
        </p:xfrm>
        <a:graphic>
          <a:graphicData uri="http://schemas.openxmlformats.org/drawingml/2006/chart">
            <c:chart xmlns:c="http://schemas.openxmlformats.org/drawingml/2006/chart" xmlns:r="http://schemas.openxmlformats.org/officeDocument/2006/relationships" r:id="rId2"/>
          </a:graphicData>
        </a:graphic>
      </p:graphicFrame>
      <p:pic>
        <p:nvPicPr>
          <p:cNvPr id="3" name="Εικόνα 2" descr="Εικόνα που περιέχει κείμενο, clipart&#10;&#10;Περιγραφή που δημιουργήθηκε αυτόματα">
            <a:extLst>
              <a:ext uri="{FF2B5EF4-FFF2-40B4-BE49-F238E27FC236}">
                <a16:creationId xmlns:a16="http://schemas.microsoft.com/office/drawing/2014/main" id="{58649CFB-F791-548F-C4AD-F6398B3E2E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2506" y="7338350"/>
            <a:ext cx="1632031" cy="636336"/>
          </a:xfrm>
          <a:prstGeom prst="rect">
            <a:avLst/>
          </a:prstGeom>
        </p:spPr>
      </p:pic>
      <p:pic>
        <p:nvPicPr>
          <p:cNvPr id="5" name="Picture 6">
            <a:extLst>
              <a:ext uri="{FF2B5EF4-FFF2-40B4-BE49-F238E27FC236}">
                <a16:creationId xmlns:a16="http://schemas.microsoft.com/office/drawing/2014/main" id="{735E861E-60C3-82B0-33F9-5EAB95BB832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7792" y="7457421"/>
            <a:ext cx="1027112"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3152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4106</TotalTime>
  <Words>1398</Words>
  <Application>Microsoft Office PowerPoint</Application>
  <PresentationFormat>Χαρτί B4 (ISO) (250x353 χιλ.)</PresentationFormat>
  <Paragraphs>173</Paragraphs>
  <Slides>60</Slides>
  <Notes>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3</vt:i4>
      </vt:variant>
      <vt:variant>
        <vt:lpstr>Τίτλοι διαφανειών</vt:lpstr>
      </vt:variant>
      <vt:variant>
        <vt:i4>60</vt:i4>
      </vt:variant>
    </vt:vector>
  </HeadingPairs>
  <TitlesOfParts>
    <vt:vector size="67" baseType="lpstr">
      <vt:lpstr>Arial</vt:lpstr>
      <vt:lpstr>Calibri</vt:lpstr>
      <vt:lpstr>Calibri Light</vt:lpstr>
      <vt:lpstr>Segoe UI Web (Greek)</vt:lpstr>
      <vt:lpstr>Office Theme</vt:lpstr>
      <vt:lpstr>1_Office Theme</vt:lpstr>
      <vt:lpstr>3_Office Theme</vt:lpstr>
      <vt:lpstr> ΜΑΙΟΣ 2023</vt:lpstr>
      <vt:lpstr>Ταυτότητα Έρευνας</vt:lpstr>
      <vt:lpstr>Πόσο ικανοποιημένος/η είστε από το συνολικό έργο της Κυβέρνησης;</vt:lpstr>
      <vt:lpstr>Πόσο ικανοποιημένος/η είστε από το συνολικό έργο της Κυβέρνησης; Ψηφοφόροι 2019</vt:lpstr>
      <vt:lpstr>Πόσο ικανοποιημένος/η είστε από το συνολικό έργο της Κυβέρνησης;</vt:lpstr>
      <vt:lpstr>Πόσο ικανοποιημένος είστε από την συνολική παρουσία και το έργο του Πρωθυπουργού Κυριάκου Μητσοτάκη; </vt:lpstr>
      <vt:lpstr>Πόσο ικανοποιημένος είστε από την συνολική παρουσία και το έργο του Πρωθυπουργού Κυριάκου Μητσοτάκη;                                                               Ψηφοφόροι 2019 </vt:lpstr>
      <vt:lpstr>Πόσο ικανοποιημένος είστε από την συνολική παρουσία και το έργο του Πρωθυπουργού Κυριάκου Μητσοτάκη; </vt:lpstr>
      <vt:lpstr>Πιστεύετε ότι αν τα τελευταία χρόνια είχαμε Κυβέρνηση ΣΥΡΙΖΑ, τα πράγματα για την χώρα θα πήγαιναν... </vt:lpstr>
      <vt:lpstr>Πιστεύετε ότι αν τα τελευταία χρόνια είχαμε Κυβέρνηση ΣΥΡΙΖΑ, τα πράγματα για την χώρα θα πήγαιναν...                                                                 Ψηφοφόροι 2019</vt:lpstr>
      <vt:lpstr>Πιστεύετε ότι αν τα τελευταία χρόνια είχαμε Κυβέρνηση ΣΥΡΙΖΑ, τα πράγματα για την χώρα θα πήγαιναν... </vt:lpstr>
      <vt:lpstr>Θεωρείτε ότι ήταν σωστές για την προάσπιση της Δημοκρατίας μας,  οι νομοθετικές πρωτοβουλίες της Κυβέρνησης για τον αποκλεισμό του «κόμματος Κασιδιάρη»;</vt:lpstr>
      <vt:lpstr>Θεωρείτε ότι ήταν σωστές για την προάσπιση της Δημοκρατίας μας,  οι νομοθετικές πρωτοβουλίες της Κυβέρνησης για τον αποκλεισμό του «κόμματος Κασιδιάρη»; Ψηφοφόροι 2019</vt:lpstr>
      <vt:lpstr>Θεωρείτε ότι ήταν σωστές για την προάσπιση της Δημοκρατίας μας,  οι νομοθετικές πρωτοβουλίες της Κυβέρνησης για τον αποκλεισμό του «κόμματος Κασιδιάρη»;</vt:lpstr>
      <vt:lpstr>Ποια η άποψή σας για τους Πολιτικούς αρχηγούς;</vt:lpstr>
      <vt:lpstr>Ανάμεσα στον Κυριάκο Μητσοτάκη και τον Αλέξη Τσίπρα ποιον θεωρείτε ικανότερο...  </vt:lpstr>
      <vt:lpstr>Ανάμεσα στον Κυριάκο Μητσοτάκη και τον Αλέξη Τσίπρα ποιον θεωρείτε ποιον εμπιστεύεστε περισσότερο ότι θα κάνει πράξη όσα υπόσχεται;  </vt:lpstr>
      <vt:lpstr>Ανάμεσα στον Κυριάκο Μητσοτάκη και τον Αλέξη Τσίπρα ποιον θεωρείτε ποιον εμπιστεύεστε περισσότερο ότι θα κάνει πράξη όσα υπόσχεται;                                                               Ψηφοφόροι 2019 </vt:lpstr>
      <vt:lpstr>Ανάμεσα στον Κυριάκο Μητσοτάκη και τον Αλέξη Τσίπρα ποιον θεωρείτε ποιον εμπιστεύεστε περισσότερο ότι θα κάνει πράξη όσα υπόσχεται;  </vt:lpstr>
      <vt:lpstr>Ανάμεσα στον Κυριάκο Μητσοτάκη και τον Αλέξη Τσίπρα ποιον αισθάνεστε πιο κοντά σας; </vt:lpstr>
      <vt:lpstr>Ανάμεσα στον Κυριάκο Μητσοτάκη και τον Αλέξη Τσίπρα ποιον αισθάνεστε πιο κοντά σας;                                                               Ψηφοφόροι 2019 </vt:lpstr>
      <vt:lpstr>Ανάμεσα στον Κυριάκο Μητσοτάκη και τον Αλέξη Τσίπρα ποιον αισθάνεστε πιο κοντά σας; </vt:lpstr>
      <vt:lpstr>Ανάμεσα στον Κυριάκο Μητσοτάκη και τον Αλέξη Τσίπρα ποιον θεωρείτε καταλληλότερο για Πρωθυπουργό; </vt:lpstr>
      <vt:lpstr>Ανάμεσα στον Κυριάκο Μητσοτάκη και τον Αλέξη Τσίπρα ποιον θεωρείτε καταλληλότερο για Πρωθυπουργό;                                                              Ψηφοφόροι 2019 </vt:lpstr>
      <vt:lpstr>Ανάμεσα στον Κυριάκο Μητσοτάκη και τον Αλέξη Τσίπρα ποιον θεωρείτε καταλληλότερο για Πρωθυπουργό; </vt:lpstr>
      <vt:lpstr>Τι Κυβέρνηση προτιμάτε να προκύψει από τις ερχόμενες βουλευτικές εκλογές; </vt:lpstr>
      <vt:lpstr>Τι Κυβέρνηση προτιμάτε να προκύψει από τις ερχόμενες βουλευτικές εκλογές;  Ψηφοφόροι 2019</vt:lpstr>
      <vt:lpstr>Τι Κυβέρνηση προτιμάτε να προκύψει από τις ερχόμενες βουλευτικές εκλογές; </vt:lpstr>
      <vt:lpstr>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vt:lpstr>
      <vt:lpstr>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                                                              Ψηφοφόροι 2019</vt:lpstr>
      <vt:lpstr>Θεωρείτε σωστό σε μια Κυβέρνηση συνεργασίας Πρωθυπουργός να είναι ο Πρόεδρος του πρώτου κόμματος ή κάποιος που μπορεί να προκύψει από την διαπραγμάτευση των κομμάτων που θα συνεργαστούν;</vt:lpstr>
      <vt:lpstr>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vt:lpstr>
      <vt:lpstr>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                                                             Ψηφοφόροι 2019</vt:lpstr>
      <vt:lpstr>Ανάμεσα στην πρόταση για αυτοδύναμη Κυβέρνηση Ν.Δ. και την πρόταση «προοδευτική συνεργασία» (π.χ. ΣΥΡΙΖΑ, ΜΕΡΑ 25, ΠΑΣΟΚ), ποια θεωρείται ότι διασφαλίζει πολιτική σταθερότητα για την χώρα και σαφή προσανατολισμό για την πορεία της χώρας;</vt:lpstr>
      <vt:lpstr>Ανεξάρτητα από ποιο κόμμα σκοπεύετε να ψηφίσετε ποιο κόμμα πιστεύετε ότι θα νικήσει στις ερχόμενες εκλογές;</vt:lpstr>
      <vt:lpstr>Ανεξάρτητα από ποιο κόμμα σκοπεύετε να ψηφίσετε ποιο κόμμα πιστεύετε ότι θα νικήσει στις ερχόμενες εκλογές;                                                          Ψηφοφόροι 2019</vt:lpstr>
      <vt:lpstr>Ανεξάρτητα από ποιο κόμμα σκοπεύετε να ψηφίσετε ποιο κόμμα πιστεύετε ότι θα νικήσει στις ερχόμενες εκλογές;</vt:lpstr>
      <vt:lpstr>Με τι κριτήρια θα αποφασίσετε ποιο κόμμα θα ψηφίσετε;   Μέχρι 2 επιλογές</vt:lpstr>
      <vt:lpstr>Αν από τις πρώτες εκλογές δεν προκύψει αυτοδύναμη Κυβέρνηση , εσείς τι θα προτιμούσατε να γίνει; </vt:lpstr>
      <vt:lpstr>Αν από τις πρώτες εκλογές δεν προκύψει αυτοδύναμη Κυβέρνηση , εσείς τι θα προτιμούσατε να γίνει;                                                          Ψηφοφόροι 2019 </vt:lpstr>
      <vt:lpstr>Αν από τις πρώτες εκλογές δεν προκύψει αυτοδύναμη Κυβέρνηση , εσείς τι θα προτιμούσατε να γίνει; </vt:lpstr>
      <vt:lpstr>Στις ερχόμενες Βουλευτικές εκλογές που θα πραγματοποιηθούν με απλή αναλογική, ποιο κόμμα θα ψηφίζατε;  </vt:lpstr>
      <vt:lpstr>Στις ερχόμενες Βουλευτικές εκλογές που θα πραγματοποιηθούν με απλή αναλογική, ποιο κόμμα θα ψηφίζατε;                                                              Επι των εγκύρων</vt:lpstr>
      <vt:lpstr>Στις ερχόμενες Βουλευτικές εκλογές που θα πραγματοποιηθούν με απλή αναλογική, ποιο κόμμα θα ψηφίζατε; </vt:lpstr>
      <vt:lpstr>Στις ερχόμενες Βουλευτικές εκλογές που θα πραγματοποιηθούν με απλή αναλογική, ποιο κόμμα θα ψηφίζατε; </vt:lpstr>
      <vt:lpstr>Προσέγγιση εκτίμησης ψήφου</vt:lpstr>
      <vt:lpstr>Προσέγγιση εκτίμησης ψήφου</vt:lpstr>
      <vt:lpstr>Κατανομή εδρών βάση με βάση την προσέγγιση της εκτίμησης ψήφου</vt:lpstr>
      <vt:lpstr>Αν από τις εκλογές δεν προκύψει δυνατότητα σχηματισμού Κυβέρνησης και πάμε σε δεύτερες εκλογές, ποιο κόμμα είναι πιο πιθανό να ψηφίζατε;</vt:lpstr>
      <vt:lpstr>Αν από τις εκλογές δεν προκύψει δυνατότητα σχηματισμού Κυβέρνησης και πάμε σε δεύτερες εκλογές, ποιο κόμμα είναι πιο πιθανό να ψηφίζατε;                                                               Επι των εγκύρων</vt:lpstr>
      <vt:lpstr>Προφίλ αναποφάσιστων </vt:lpstr>
      <vt:lpstr>Φύλο </vt:lpstr>
      <vt:lpstr>Θα μπορούσατε να μας πείτε την ηλικία σας;   </vt:lpstr>
      <vt:lpstr>Πιστεύετε ότι αν τα τελευταία χρόνια είχαμε Κυβέρνηση ΣΥΡΙΖΑ, τα πράγματα για την χώρα θα πήγαιναν...  </vt:lpstr>
      <vt:lpstr>Ανάμεσα στον Κυριάκο Μητσοτάκη και τον Αλέξη Τσίπρα ποιον θεωρείτε καταλληλότερο για Πρωθυπουργό;</vt:lpstr>
      <vt:lpstr>Για λόγους στατιστικούς και μόνο, θα ήθελα να μου πείτε ποιο κόμμα ψηφίσατε στις βουλευτικές Εκλογές της 7ης Ιουλίου 2019; </vt:lpstr>
      <vt:lpstr>Και ανάμεσα σε ποια κόμματα ταλαντεύεστε;  </vt:lpstr>
      <vt:lpstr>Και πιο κοντά προς ποιο κόμμα βρίσκεστε για να ψηφίσετε;</vt:lpstr>
      <vt:lpstr>Πόσο πιθανό είναι τελικά να απέχετε; </vt:lpstr>
      <vt:lpstr>ΤΕΛΟΣ ΠΑΡΟΥΣΙΑΣΗΣ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dc:title>
  <dc:creator>Λογαριασμός Microsoft</dc:creator>
  <cp:lastModifiedBy>Zaharias</cp:lastModifiedBy>
  <cp:revision>610</cp:revision>
  <cp:lastPrinted>2023-05-13T05:32:02Z</cp:lastPrinted>
  <dcterms:created xsi:type="dcterms:W3CDTF">2021-02-20T11:15:26Z</dcterms:created>
  <dcterms:modified xsi:type="dcterms:W3CDTF">2023-05-13T07:33:20Z</dcterms:modified>
</cp:coreProperties>
</file>